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charts/chart1.xml" ContentType="application/vnd.openxmlformats-officedocument.drawingml.chart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6" r:id="rId4"/>
    <p:sldMasterId id="2147484571" r:id="rId5"/>
  </p:sldMasterIdLst>
  <p:notesMasterIdLst>
    <p:notesMasterId r:id="rId21"/>
  </p:notesMasterIdLst>
  <p:sldIdLst>
    <p:sldId id="256" r:id="rId6"/>
    <p:sldId id="846" r:id="rId7"/>
    <p:sldId id="597" r:id="rId8"/>
    <p:sldId id="838" r:id="rId9"/>
    <p:sldId id="844" r:id="rId10"/>
    <p:sldId id="530" r:id="rId11"/>
    <p:sldId id="1544" r:id="rId12"/>
    <p:sldId id="839" r:id="rId13"/>
    <p:sldId id="1545" r:id="rId14"/>
    <p:sldId id="531" r:id="rId15"/>
    <p:sldId id="1542" r:id="rId16"/>
    <p:sldId id="842" r:id="rId17"/>
    <p:sldId id="421" r:id="rId18"/>
    <p:sldId id="1535" r:id="rId19"/>
    <p:sldId id="320" r:id="rId20"/>
  </p:sldIdLst>
  <p:sldSz cx="13444538" cy="7562850"/>
  <p:notesSz cx="7010400" cy="9236075"/>
  <p:custDataLst>
    <p:tags r:id="rId22"/>
  </p:custDataLst>
  <p:defaultTextStyle>
    <a:defPPr>
      <a:defRPr lang="en-US"/>
    </a:defPPr>
    <a:lvl1pPr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519099" indent="-61912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1039786" indent="-125410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562059" indent="-190495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2082745" indent="-253993" algn="l" defTabSz="519099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5940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129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316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504" algn="l" defTabSz="914376" rtl="0" eaLnBrk="1" latinLnBrk="0" hangingPunct="1">
      <a:defRPr sz="21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66" userDrawn="1">
          <p15:clr>
            <a:srgbClr val="A4A3A4"/>
          </p15:clr>
        </p15:guide>
        <p15:guide id="2" pos="56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8376A"/>
    <a:srgbClr val="002060"/>
    <a:srgbClr val="FFC819"/>
    <a:srgbClr val="3B2C01"/>
    <a:srgbClr val="D9D9D9"/>
    <a:srgbClr val="BFBFBF"/>
    <a:srgbClr val="1C476E"/>
    <a:srgbClr val="597792"/>
    <a:srgbClr val="1F4E79"/>
    <a:srgbClr val="2B42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5326" autoAdjust="0"/>
  </p:normalViewPr>
  <p:slideViewPr>
    <p:cSldViewPr snapToGrid="0" snapToObjects="1">
      <p:cViewPr>
        <p:scale>
          <a:sx n="74" d="100"/>
          <a:sy n="74" d="100"/>
        </p:scale>
        <p:origin x="-288" y="-30"/>
      </p:cViewPr>
      <p:guideLst>
        <p:guide orient="horz" pos="3366"/>
        <p:guide pos="56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677912638115668E-2"/>
          <c:y val="3.4770507325824776E-2"/>
          <c:w val="0.98195071155848668"/>
          <c:h val="0.9588607594936708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50B9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C21-4B69-B4E9-1C139443619F}"/>
              </c:ext>
            </c:extLst>
          </c:dPt>
          <c:dPt>
            <c:idx val="6"/>
            <c:invertIfNegative val="0"/>
            <c:bubble3D val="0"/>
            <c:spPr>
              <a:solidFill>
                <a:srgbClr val="50B9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C21-4B69-B4E9-1C139443619F}"/>
              </c:ext>
            </c:extLst>
          </c:dPt>
          <c:dPt>
            <c:idx val="7"/>
            <c:invertIfNegative val="0"/>
            <c:bubble3D val="0"/>
            <c:spPr>
              <a:solidFill>
                <a:srgbClr val="50B9C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C21-4B69-B4E9-1C139443619F}"/>
              </c:ext>
            </c:extLst>
          </c:dPt>
          <c:dLbls>
            <c:dLbl>
              <c:idx val="0"/>
              <c:layout>
                <c:manualLayout>
                  <c:x val="0"/>
                  <c:y val="-9.2958860759493667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7C21-4B69-B4E9-1C139443619F}"/>
                </c:ext>
              </c:extLst>
            </c:dLbl>
            <c:dLbl>
              <c:idx val="1"/>
              <c:layout>
                <c:manualLayout>
                  <c:x val="0"/>
                  <c:y val="-0.100870253164556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7C21-4B69-B4E9-1C139443619F}"/>
                </c:ext>
              </c:extLst>
            </c:dLbl>
            <c:dLbl>
              <c:idx val="2"/>
              <c:layout>
                <c:manualLayout>
                  <c:x val="0"/>
                  <c:y val="-0.1103639240506329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7C21-4B69-B4E9-1C139443619F}"/>
                </c:ext>
              </c:extLst>
            </c:dLbl>
            <c:dLbl>
              <c:idx val="3"/>
              <c:layout>
                <c:manualLayout>
                  <c:x val="0"/>
                  <c:y val="-0.1210443037974683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C21-4B69-B4E9-1C139443619F}"/>
                </c:ext>
              </c:extLst>
            </c:dLbl>
            <c:dLbl>
              <c:idx val="4"/>
              <c:layout>
                <c:manualLayout>
                  <c:x val="0"/>
                  <c:y val="-0.1333069620253164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7C21-4B69-B4E9-1C139443619F}"/>
                </c:ext>
              </c:extLst>
            </c:dLbl>
            <c:dLbl>
              <c:idx val="5"/>
              <c:layout>
                <c:manualLayout>
                  <c:x val="0"/>
                  <c:y val="-0.1475474683544303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7C21-4B69-B4E9-1C139443619F}"/>
                </c:ext>
              </c:extLst>
            </c:dLbl>
            <c:dLbl>
              <c:idx val="6"/>
              <c:layout>
                <c:manualLayout>
                  <c:x val="0"/>
                  <c:y val="-0.2575158227848101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7C21-4B69-B4E9-1C139443619F}"/>
                </c:ext>
              </c:extLst>
            </c:dLbl>
            <c:dLbl>
              <c:idx val="7"/>
              <c:layout>
                <c:manualLayout>
                  <c:x val="0"/>
                  <c:y val="-0.4778481012658227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8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C21-4B69-B4E9-1C139443619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450</c:v>
                </c:pt>
                <c:pt idx="1">
                  <c:v>517</c:v>
                </c:pt>
                <c:pt idx="2">
                  <c:v>595</c:v>
                </c:pt>
                <c:pt idx="3">
                  <c:v>684</c:v>
                </c:pt>
                <c:pt idx="4">
                  <c:v>787</c:v>
                </c:pt>
                <c:pt idx="5">
                  <c:v>905</c:v>
                </c:pt>
                <c:pt idx="6">
                  <c:v>1821</c:v>
                </c:pt>
                <c:pt idx="7">
                  <c:v>3662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C21-4B69-B4E9-1C1394436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6168960"/>
        <c:axId val="136170496"/>
      </c:barChart>
      <c:catAx>
        <c:axId val="13616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170496"/>
        <c:crosses val="min"/>
        <c:auto val="0"/>
        <c:lblAlgn val="ctr"/>
        <c:lblOffset val="100"/>
        <c:noMultiLvlLbl val="0"/>
      </c:catAx>
      <c:valAx>
        <c:axId val="136170496"/>
        <c:scaling>
          <c:orientation val="minMax"/>
          <c:max val="4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pPr>
            <a:endParaRPr lang="en-US"/>
          </a:p>
        </c:txPr>
        <c:crossAx val="136168960"/>
        <c:crosses val="min"/>
        <c:crossBetween val="between"/>
        <c:majorUnit val="500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528615"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528615" eaLnBrk="1" hangingPunct="1">
              <a:defRPr sz="1200">
                <a:latin typeface="Calibri" charset="0"/>
              </a:defRPr>
            </a:lvl1pPr>
          </a:lstStyle>
          <a:p>
            <a:fld id="{5BC9B4A9-6B01-A14F-8F4C-37FF85FF192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528615" eaLnBrk="1" hangingPunct="1">
              <a:defRPr sz="1200">
                <a:latin typeface="Calibri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3AF7442-316C-FF42-8EF5-E46D26927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1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0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7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3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7442-316C-FF42-8EF5-E46D26927D4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74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.png"/><Relationship Id="rId2" Type="http://schemas.openxmlformats.org/officeDocument/2006/relationships/tags" Target="../tags/tag5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4.png"/><Relationship Id="rId2" Type="http://schemas.openxmlformats.org/officeDocument/2006/relationships/tags" Target="../tags/tag6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567" y="1237717"/>
            <a:ext cx="10083404" cy="2632992"/>
          </a:xfrm>
        </p:spPr>
        <p:txBody>
          <a:bodyPr anchor="b"/>
          <a:lstStyle>
            <a:lvl1pPr algn="ctr">
              <a:defRPr sz="661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</p:spPr>
        <p:txBody>
          <a:bodyPr/>
          <a:lstStyle>
            <a:lvl1pPr marL="0" indent="0" algn="ctr">
              <a:buNone/>
              <a:defRPr sz="2647"/>
            </a:lvl1pPr>
            <a:lvl2pPr marL="504122" indent="0" algn="ctr">
              <a:buNone/>
              <a:defRPr sz="2205"/>
            </a:lvl2pPr>
            <a:lvl3pPr marL="1008244" indent="0" algn="ctr">
              <a:buNone/>
              <a:defRPr sz="1986"/>
            </a:lvl3pPr>
            <a:lvl4pPr marL="1512365" indent="0" algn="ctr">
              <a:buNone/>
              <a:defRPr sz="1764"/>
            </a:lvl4pPr>
            <a:lvl5pPr marL="2016487" indent="0" algn="ctr">
              <a:buNone/>
              <a:defRPr sz="1764"/>
            </a:lvl5pPr>
            <a:lvl6pPr marL="2520608" indent="0" algn="ctr">
              <a:buNone/>
              <a:defRPr sz="1764"/>
            </a:lvl6pPr>
            <a:lvl7pPr marL="3024729" indent="0" algn="ctr">
              <a:buNone/>
              <a:defRPr sz="1764"/>
            </a:lvl7pPr>
            <a:lvl8pPr marL="3528852" indent="0" algn="ctr">
              <a:buNone/>
              <a:defRPr sz="1764"/>
            </a:lvl8pPr>
            <a:lvl9pPr marL="4032973" indent="0" algn="ctr">
              <a:buNone/>
              <a:defRPr sz="176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4897B-C45F-654F-94A5-905997D72C6C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5F256C42-B47E-6E47-8550-FBFFB1C0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27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B6519-3B01-D642-8B25-FC072C28E224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B7795E5E-924A-2A4C-A09F-671C032DD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41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1247" y="402652"/>
            <a:ext cx="2898980" cy="6409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317" y="402652"/>
            <a:ext cx="8528879" cy="64091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52AB7F-A3FE-144B-AA67-CDA592406C1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AF754507-63D3-6A40-8869-C7DC97DAF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TitleAndEndImages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3444538" cy="58191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821766"/>
            <a:ext cx="13444538" cy="17410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9342267" y="2176229"/>
            <a:ext cx="640243" cy="756255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 bwMode="black">
          <a:xfrm>
            <a:off x="695755" y="690559"/>
            <a:ext cx="8959938" cy="609792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205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55979" y="6845870"/>
            <a:ext cx="7574462" cy="360772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3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52077" indent="0" algn="ctr">
              <a:buNone/>
              <a:defRPr/>
            </a:lvl4pPr>
            <a:lvl5pPr marL="50415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55979" y="6060543"/>
            <a:ext cx="7574462" cy="48102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764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055979" y="2080106"/>
            <a:ext cx="7574462" cy="34609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955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55979" y="1006711"/>
            <a:ext cx="4792373" cy="986705"/>
            <a:chOff x="957601" y="-996122"/>
            <a:chExt cx="4345900" cy="894745"/>
          </a:xfrm>
        </p:grpSpPr>
        <p:pic>
          <p:nvPicPr>
            <p:cNvPr id="16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66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12056416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86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443"/>
            <a:ext cx="5176676" cy="756429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4" tIns="50417" rIns="100834" bIns="50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94723" y="1702991"/>
            <a:ext cx="3807080" cy="1649528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529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5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416730" y="2942256"/>
            <a:ext cx="10608847" cy="3530020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416730" y="1574911"/>
            <a:ext cx="1045031" cy="10450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0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3" y="4220110"/>
            <a:ext cx="12060386" cy="2250990"/>
          </a:xfrm>
        </p:spPr>
        <p:txBody>
          <a:bodyPr anchor="t">
            <a:noAutofit/>
          </a:bodyPr>
          <a:lstStyle>
            <a:lvl1pPr>
              <a:defRPr sz="595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82480" y="4058240"/>
            <a:ext cx="12765589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482609" y="0"/>
            <a:ext cx="459786" cy="756285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498614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29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3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901761" y="0"/>
            <a:ext cx="459786" cy="75628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908763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6899589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19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2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499998" y="-1443"/>
            <a:ext cx="8944540" cy="7564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2BFA93-672F-1241-A651-9E934458715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C6AF9EDE-318F-9744-AC2C-7E6D0C762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335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274099" y="0"/>
            <a:ext cx="459786" cy="75628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722269" y="0"/>
            <a:ext cx="6722269" cy="756285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717882" y="0"/>
            <a:ext cx="6726655" cy="756285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985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94723" y="1969120"/>
            <a:ext cx="4839240" cy="362461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5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8171096" y="0"/>
            <a:ext cx="459786" cy="75628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8622880" y="0"/>
            <a:ext cx="4821659" cy="7562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623411" y="0"/>
            <a:ext cx="4821127" cy="756285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764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19884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2" y="1990128"/>
            <a:ext cx="6889391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63789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681" y="1445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529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</p:spPr>
        <p:txBody>
          <a:bodyPr anchor="ctr" anchorCtr="0">
            <a:noAutofit/>
          </a:bodyPr>
          <a:lstStyle>
            <a:lvl1pPr>
              <a:defRPr sz="3529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361294" y="3752564"/>
            <a:ext cx="2971501" cy="381753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88" y="3744661"/>
            <a:ext cx="1431983" cy="393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0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14135" y="3767420"/>
            <a:ext cx="2971501" cy="379543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2" y="3958538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5153790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5153790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83373" y="3758050"/>
            <a:ext cx="2971501" cy="3811808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57" y="3958538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6899589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6899589" cy="519296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749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195088" y="3758050"/>
            <a:ext cx="2971501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15" y="1885469"/>
            <a:ext cx="11595913" cy="3145935"/>
          </a:xfrm>
        </p:spPr>
        <p:txBody>
          <a:bodyPr anchor="b"/>
          <a:lstStyle>
            <a:lvl1pPr>
              <a:defRPr sz="66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315" y="5061165"/>
            <a:ext cx="11595913" cy="1654373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>
                    <a:tint val="75000"/>
                  </a:schemeClr>
                </a:solidFill>
              </a:defRPr>
            </a:lvl1pPr>
            <a:lvl2pPr marL="50412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244" indent="0">
              <a:buNone/>
              <a:defRPr sz="1986">
                <a:solidFill>
                  <a:schemeClr val="tx1">
                    <a:tint val="75000"/>
                  </a:schemeClr>
                </a:solidFill>
              </a:defRPr>
            </a:lvl3pPr>
            <a:lvl4pPr marL="151236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48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60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7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8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97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AACB63-EEF3-6949-B434-2A73548815E5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65A346E0-7801-0444-80C5-D64C9CF4D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08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94723" y="689760"/>
            <a:ext cx="1028507" cy="10285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7495778" y="122591"/>
            <a:ext cx="848320" cy="1104920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3444538" cy="647036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00834" tIns="50417" rIns="100834" bIns="50417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16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4723" y="686810"/>
            <a:ext cx="12056416" cy="519296"/>
          </a:xfrm>
        </p:spPr>
        <p:txBody>
          <a:bodyPr/>
          <a:lstStyle>
            <a:lvl1pPr>
              <a:defRPr sz="3749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8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0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62" y="-1"/>
            <a:ext cx="13446523" cy="756285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85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103"/>
                </a:spcAft>
              </a:pPr>
              <a:endParaRPr lang="en-US" sz="1323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tleAndEndImages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0" y="0"/>
            <a:ext cx="13444538" cy="5819193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821766"/>
            <a:ext cx="13444538" cy="174108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9342267" y="2176229"/>
            <a:ext cx="640243" cy="7562553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 bwMode="black">
          <a:xfrm>
            <a:off x="695755" y="690559"/>
            <a:ext cx="8959938" cy="609792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90000"/>
                </a:schemeClr>
              </a:gs>
              <a:gs pos="100000">
                <a:schemeClr val="tx2">
                  <a:alpha val="90000"/>
                </a:schemeClr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95000"/>
              </a:lnSpc>
            </a:pPr>
            <a:endParaRPr lang="en-US" sz="2205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055979" y="6845870"/>
            <a:ext cx="7574462" cy="360772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13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52077" indent="0" algn="ctr">
              <a:buNone/>
              <a:defRPr/>
            </a:lvl4pPr>
            <a:lvl5pPr marL="504154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055979" y="6060543"/>
            <a:ext cx="7574462" cy="48102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764" baseline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055979" y="2080106"/>
            <a:ext cx="7574462" cy="34609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5955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055979" y="1006711"/>
            <a:ext cx="4792373" cy="986705"/>
            <a:chOff x="957601" y="-996122"/>
            <a:chExt cx="4345900" cy="894745"/>
          </a:xfrm>
        </p:grpSpPr>
        <p:pic>
          <p:nvPicPr>
            <p:cNvPr id="33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14"/>
            <a:stretch/>
          </p:blipFill>
          <p:spPr bwMode="auto">
            <a:xfrm>
              <a:off x="957601" y="-996122"/>
              <a:ext cx="642600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Rwanda Development Board logo png"/>
            <p:cNvPicPr>
              <a:picLocks noChangeAspect="1" noChangeArrowheads="1"/>
            </p:cNvPicPr>
            <p:nvPr userDrawn="1"/>
          </p:nvPicPr>
          <p:blipFill rotWithShape="1"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81"/>
            <a:stretch/>
          </p:blipFill>
          <p:spPr bwMode="auto">
            <a:xfrm>
              <a:off x="1591296" y="-996122"/>
              <a:ext cx="3712205" cy="89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4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12056581" cy="366562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43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443"/>
            <a:ext cx="5176676" cy="7564294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4" tIns="50417" rIns="100834" bIns="5041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4723" y="2380884"/>
            <a:ext cx="4128638" cy="5973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764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1353162"/>
            <a:ext cx="4128638" cy="733123"/>
          </a:xfrm>
        </p:spPr>
        <p:txBody>
          <a:bodyPr anchor="t">
            <a:noAutofit/>
          </a:bodyPr>
          <a:lstStyle>
            <a:lvl1pPr>
              <a:defRPr sz="264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5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317" y="2013265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6302" y="2013265"/>
            <a:ext cx="5713929" cy="4798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A8D897-0505-604A-B02D-DE8A98402702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CB81B25A-7490-EF48-B194-4FF9EF3B20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39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416730" y="2942256"/>
            <a:ext cx="10608847" cy="3530020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412265" y="1570445"/>
            <a:ext cx="1049496" cy="1049537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4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3" y="4220110"/>
            <a:ext cx="12060386" cy="2250990"/>
          </a:xfrm>
        </p:spPr>
        <p:txBody>
          <a:bodyPr anchor="t">
            <a:noAutofit/>
          </a:bodyPr>
          <a:lstStyle>
            <a:lvl1pPr>
              <a:defRPr sz="595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94723" y="4058240"/>
            <a:ext cx="12746052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482609" y="0"/>
            <a:ext cx="459786" cy="756285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498614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4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901761" y="0"/>
            <a:ext cx="459786" cy="75628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908763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6921345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956861" y="0"/>
            <a:ext cx="459786" cy="75628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962403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2" y="686811"/>
            <a:ext cx="8933896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2956661"/>
            <a:ext cx="3449222" cy="164952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46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499998" y="-1443"/>
            <a:ext cx="8944540" cy="756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6274099" y="0"/>
            <a:ext cx="459786" cy="7562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722269" y="0"/>
            <a:ext cx="6722269" cy="756285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717882" y="0"/>
            <a:ext cx="6726655" cy="756285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985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94723" y="1969120"/>
            <a:ext cx="4839240" cy="362461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3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8171096" y="0"/>
            <a:ext cx="459786" cy="7562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8622880" y="0"/>
            <a:ext cx="4821659" cy="7562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623411" y="0"/>
            <a:ext cx="4821127" cy="756285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764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95755" y="1969120"/>
            <a:ext cx="6889391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56787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681" y="1445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646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681" y="1445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4723" y="3048302"/>
            <a:ext cx="2733279" cy="1449393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361294" y="3752564"/>
            <a:ext cx="2971501" cy="381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0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7" y="402659"/>
            <a:ext cx="11595913" cy="1461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6068" y="1853949"/>
            <a:ext cx="5687668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122" indent="0">
              <a:buNone/>
              <a:defRPr sz="2205" b="1"/>
            </a:lvl2pPr>
            <a:lvl3pPr marL="1008244" indent="0">
              <a:buNone/>
              <a:defRPr sz="1986" b="1"/>
            </a:lvl3pPr>
            <a:lvl4pPr marL="1512365" indent="0">
              <a:buNone/>
              <a:defRPr sz="1764" b="1"/>
            </a:lvl4pPr>
            <a:lvl5pPr marL="2016487" indent="0">
              <a:buNone/>
              <a:defRPr sz="1764" b="1"/>
            </a:lvl5pPr>
            <a:lvl6pPr marL="2520608" indent="0">
              <a:buNone/>
              <a:defRPr sz="1764" b="1"/>
            </a:lvl6pPr>
            <a:lvl7pPr marL="3024729" indent="0">
              <a:buNone/>
              <a:defRPr sz="1764" b="1"/>
            </a:lvl7pPr>
            <a:lvl8pPr marL="3528852" indent="0">
              <a:buNone/>
              <a:defRPr sz="1764" b="1"/>
            </a:lvl8pPr>
            <a:lvl9pPr marL="4032973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6068" y="2762541"/>
            <a:ext cx="5687668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6300" y="1853949"/>
            <a:ext cx="5715681" cy="90859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122" indent="0">
              <a:buNone/>
              <a:defRPr sz="2205" b="1"/>
            </a:lvl2pPr>
            <a:lvl3pPr marL="1008244" indent="0">
              <a:buNone/>
              <a:defRPr sz="1986" b="1"/>
            </a:lvl3pPr>
            <a:lvl4pPr marL="1512365" indent="0">
              <a:buNone/>
              <a:defRPr sz="1764" b="1"/>
            </a:lvl4pPr>
            <a:lvl5pPr marL="2016487" indent="0">
              <a:buNone/>
              <a:defRPr sz="1764" b="1"/>
            </a:lvl5pPr>
            <a:lvl6pPr marL="2520608" indent="0">
              <a:buNone/>
              <a:defRPr sz="1764" b="1"/>
            </a:lvl6pPr>
            <a:lvl7pPr marL="3024729" indent="0">
              <a:buNone/>
              <a:defRPr sz="1764" b="1"/>
            </a:lvl7pPr>
            <a:lvl8pPr marL="3528852" indent="0">
              <a:buNone/>
              <a:defRPr sz="1764" b="1"/>
            </a:lvl8pPr>
            <a:lvl9pPr marL="4032973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6300" y="2762541"/>
            <a:ext cx="5715681" cy="4063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0E71C0-5F90-4444-88CE-880683D5CA39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21FED36D-8EEE-A148-B443-7BECBCE99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387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82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688" y="3730656"/>
            <a:ext cx="1431983" cy="3938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98445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1969120"/>
            <a:ext cx="4479566" cy="362461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852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914135" y="3767420"/>
            <a:ext cx="2971501" cy="379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342" y="3956787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5235587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0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7017301" cy="756285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5235587" cy="366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883373" y="3758050"/>
            <a:ext cx="2971501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857" y="3956787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6897048" cy="36656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1" y="0"/>
            <a:ext cx="9313958" cy="756285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103"/>
              </a:spcAft>
            </a:pPr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6897048" cy="366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7195088" y="3758050"/>
            <a:ext cx="2971501" cy="38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94723" y="689760"/>
            <a:ext cx="1028507" cy="10285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4219595"/>
            <a:ext cx="12056416" cy="177166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1008309" rtl="0" eaLnBrk="1" fontAlgn="auto" latinLnBrk="0" hangingPunct="1">
              <a:lnSpc>
                <a:spcPts val="6616"/>
              </a:lnSpc>
              <a:spcBef>
                <a:spcPts val="0"/>
              </a:spcBef>
              <a:spcAft>
                <a:spcPts val="0"/>
              </a:spcAft>
              <a:defRPr lang="en-US" sz="5955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4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7495778" y="122591"/>
            <a:ext cx="848320" cy="1104920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3444538" cy="6470367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100834" tIns="50417" rIns="100834" bIns="50417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16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4723" y="686811"/>
            <a:ext cx="12056416" cy="366562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EB494-A659-6241-9574-DCAE575817AF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C300E736-1D06-904C-8335-F3581A2E1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2371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63789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4723" y="2876614"/>
            <a:ext cx="3109049" cy="18753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72"/>
              </a:spcAft>
              <a:buFontTx/>
              <a:buNone/>
            </a:pPr>
            <a:r>
              <a:rPr lang="en-US" sz="5955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0671602" y="7063332"/>
            <a:ext cx="1634309" cy="1697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3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62" y="-1"/>
            <a:ext cx="13446523" cy="756285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85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316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16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103"/>
                </a:spcAft>
              </a:pPr>
              <a:endParaRPr lang="en-US" sz="1323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US" sz="1103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List footnotes in numerical order. Footnote numbers are not bracketed. Use 10pt font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1008309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3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530756" y="5173337"/>
            <a:ext cx="1024812" cy="10982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767292" y="5173337"/>
            <a:ext cx="1731461" cy="1619072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1668" tIns="198492" rIns="201668" bIns="201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32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94723" y="1000439"/>
            <a:ext cx="3803110" cy="13458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74873" tIns="51608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endParaRPr lang="en-US" sz="5955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257212" y="1230056"/>
            <a:ext cx="2677336" cy="962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55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3409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416730" y="1574911"/>
            <a:ext cx="1045031" cy="10450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417234" y="2941770"/>
            <a:ext cx="10607423" cy="3529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0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2315197" y="7062608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94723" y="686810"/>
            <a:ext cx="7928658" cy="5192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749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82480" y="1329950"/>
            <a:ext cx="1276558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499998" y="-1443"/>
            <a:ext cx="8944540" cy="7564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94723" y="3537397"/>
            <a:ext cx="1706088" cy="4887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3529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7563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530756" y="5173337"/>
            <a:ext cx="1024812" cy="109822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767292" y="5173337"/>
            <a:ext cx="1731461" cy="1619072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01668" tIns="198492" rIns="201668" bIns="20166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323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94723" y="1000438"/>
            <a:ext cx="3803110" cy="134589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74873" tIns="51608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endParaRPr lang="en-US" sz="5955" dirty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257212" y="1230056"/>
            <a:ext cx="2677336" cy="962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5955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58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416730" y="1574911"/>
            <a:ext cx="1045031" cy="10450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323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417234" y="2941770"/>
            <a:ext cx="10607423" cy="352933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205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054A2-6043-8245-AE1D-97046A6B7CF7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85BF1EED-E46E-2544-B105-3B32E1FFBA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5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94723" y="686810"/>
            <a:ext cx="7928658" cy="51924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749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82480" y="1329950"/>
            <a:ext cx="12765589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048214" y="0"/>
            <a:ext cx="459786" cy="756285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499998" y="-1443"/>
            <a:ext cx="8944540" cy="7564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323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1646272" y="5643872"/>
            <a:ext cx="3025140" cy="1069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377684-02 - RDB - Horticulture blank flow v2_22Oct18_RM.pptx</a:t>
            </a:r>
            <a:endParaRPr lang="en-US" sz="772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94723" y="3597421"/>
            <a:ext cx="1280326" cy="3664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2646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067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02" y="3963789"/>
            <a:ext cx="1505508" cy="3730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508322" cy="756285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103"/>
              </a:spcAft>
            </a:pPr>
            <a:endParaRPr lang="en-US" sz="1323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94723" y="2876614"/>
            <a:ext cx="3109049" cy="18753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72"/>
              </a:spcAft>
              <a:buFontTx/>
              <a:buNone/>
            </a:pPr>
            <a:r>
              <a:rPr lang="en-US" sz="5955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10461420" y="4325625"/>
            <a:ext cx="5661634" cy="10695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62"/>
              </a:spcAft>
            </a:pPr>
            <a:r>
              <a:rPr lang="en-US" sz="772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5" y="504197"/>
            <a:ext cx="4336214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682" y="1088918"/>
            <a:ext cx="6806295" cy="5374525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5" y="2268861"/>
            <a:ext cx="4336214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22" indent="0">
              <a:buNone/>
              <a:defRPr sz="1544"/>
            </a:lvl2pPr>
            <a:lvl3pPr marL="1008244" indent="0">
              <a:buNone/>
              <a:defRPr sz="1323"/>
            </a:lvl3pPr>
            <a:lvl4pPr marL="1512365" indent="0">
              <a:buNone/>
              <a:defRPr sz="1103"/>
            </a:lvl4pPr>
            <a:lvl5pPr marL="2016487" indent="0">
              <a:buNone/>
              <a:defRPr sz="1103"/>
            </a:lvl5pPr>
            <a:lvl6pPr marL="2520608" indent="0">
              <a:buNone/>
              <a:defRPr sz="1103"/>
            </a:lvl6pPr>
            <a:lvl7pPr marL="3024729" indent="0">
              <a:buNone/>
              <a:defRPr sz="1103"/>
            </a:lvl7pPr>
            <a:lvl8pPr marL="3528852" indent="0">
              <a:buNone/>
              <a:defRPr sz="1103"/>
            </a:lvl8pPr>
            <a:lvl9pPr marL="4032973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9F22C5-5E7A-FC4C-911D-EE19A98A0811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F03A8111-B4DC-4C4B-A68B-4AFA29DE1B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57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065" y="504197"/>
            <a:ext cx="4336214" cy="1764665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682" y="1088918"/>
            <a:ext cx="6806295" cy="5374525"/>
          </a:xfrm>
        </p:spPr>
        <p:txBody>
          <a:bodyPr rtlCol="0">
            <a:normAutofit/>
          </a:bodyPr>
          <a:lstStyle>
            <a:lvl1pPr marL="0" indent="0">
              <a:buNone/>
              <a:defRPr sz="3529"/>
            </a:lvl1pPr>
            <a:lvl2pPr marL="504122" indent="0">
              <a:buNone/>
              <a:defRPr sz="3088"/>
            </a:lvl2pPr>
            <a:lvl3pPr marL="1008244" indent="0">
              <a:buNone/>
              <a:defRPr sz="2647"/>
            </a:lvl3pPr>
            <a:lvl4pPr marL="1512365" indent="0">
              <a:buNone/>
              <a:defRPr sz="2205"/>
            </a:lvl4pPr>
            <a:lvl5pPr marL="2016487" indent="0">
              <a:buNone/>
              <a:defRPr sz="2205"/>
            </a:lvl5pPr>
            <a:lvl6pPr marL="2520608" indent="0">
              <a:buNone/>
              <a:defRPr sz="2205"/>
            </a:lvl6pPr>
            <a:lvl7pPr marL="3024729" indent="0">
              <a:buNone/>
              <a:defRPr sz="2205"/>
            </a:lvl7pPr>
            <a:lvl8pPr marL="3528852" indent="0">
              <a:buNone/>
              <a:defRPr sz="2205"/>
            </a:lvl8pPr>
            <a:lvl9pPr marL="4032973" indent="0">
              <a:buNone/>
              <a:defRPr sz="2205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6065" y="2268861"/>
            <a:ext cx="4336214" cy="4203335"/>
          </a:xfrm>
        </p:spPr>
        <p:txBody>
          <a:bodyPr/>
          <a:lstStyle>
            <a:lvl1pPr marL="0" indent="0">
              <a:buNone/>
              <a:defRPr sz="1764"/>
            </a:lvl1pPr>
            <a:lvl2pPr marL="504122" indent="0">
              <a:buNone/>
              <a:defRPr sz="1544"/>
            </a:lvl2pPr>
            <a:lvl3pPr marL="1008244" indent="0">
              <a:buNone/>
              <a:defRPr sz="1323"/>
            </a:lvl3pPr>
            <a:lvl4pPr marL="1512365" indent="0">
              <a:buNone/>
              <a:defRPr sz="1103"/>
            </a:lvl4pPr>
            <a:lvl5pPr marL="2016487" indent="0">
              <a:buNone/>
              <a:defRPr sz="1103"/>
            </a:lvl5pPr>
            <a:lvl6pPr marL="2520608" indent="0">
              <a:buNone/>
              <a:defRPr sz="1103"/>
            </a:lvl6pPr>
            <a:lvl7pPr marL="3024729" indent="0">
              <a:buNone/>
              <a:defRPr sz="1103"/>
            </a:lvl7pPr>
            <a:lvl8pPr marL="3528852" indent="0">
              <a:buNone/>
              <a:defRPr sz="1103"/>
            </a:lvl8pPr>
            <a:lvl9pPr marL="4032973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8544E-FE7B-DD4B-8E8D-BE364B613A90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19079" eaLnBrk="0" hangingPunct="0">
              <a:defRPr>
                <a:solidFill>
                  <a:srgbClr val="898989"/>
                </a:solidFill>
              </a:defRPr>
            </a:lvl1pPr>
          </a:lstStyle>
          <a:p>
            <a:fld id="{59F90490-BB18-9F4B-A867-3626124CE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50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63" Type="http://schemas.openxmlformats.org/officeDocument/2006/relationships/vmlDrawing" Target="../drawings/vmlDrawing1.v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6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oleObject" Target="../embeddings/oleObject1.bin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tags" Target="../tags/tag2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923926" y="403226"/>
            <a:ext cx="115966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23926" y="2012957"/>
            <a:ext cx="1159668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28" y="7010400"/>
            <a:ext cx="3025774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fld id="{975C1877-D5FB-7D44-A15B-937445A14946}" type="datetimeFigureOut">
              <a:rPr lang="en-US" altLang="en-US"/>
              <a:pPr/>
              <a:t>2/3/2021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38" y="7010400"/>
            <a:ext cx="4538662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840" y="7010400"/>
            <a:ext cx="3025774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503206" eaLnBrk="1" hangingPunct="1">
              <a:defRPr sz="1300">
                <a:solidFill>
                  <a:srgbClr val="000000"/>
                </a:solidFill>
              </a:defRPr>
            </a:lvl1pPr>
          </a:lstStyle>
          <a:p>
            <a:fld id="{B9CBE470-2AC3-0B4B-BB9E-0B276C2B665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900739" y="7412045"/>
            <a:ext cx="7543799" cy="274637"/>
          </a:xfrm>
          <a:prstGeom prst="rect">
            <a:avLst/>
          </a:prstGeom>
          <a:solidFill>
            <a:srgbClr val="DC202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51339" y="7412045"/>
            <a:ext cx="7615237" cy="274637"/>
          </a:xfrm>
          <a:prstGeom prst="rect">
            <a:avLst/>
          </a:prstGeom>
          <a:solidFill>
            <a:srgbClr val="F9DD00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2971801" y="7412045"/>
            <a:ext cx="7615238" cy="274637"/>
          </a:xfrm>
          <a:prstGeom prst="rect">
            <a:avLst/>
          </a:prstGeom>
          <a:solidFill>
            <a:srgbClr val="058A44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1" y="7412045"/>
            <a:ext cx="9217026" cy="274637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900">
              <a:solidFill>
                <a:srgbClr val="595959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</p:sldLayoutIdLst>
  <p:hf hdr="0" ftr="0" dt="0"/>
  <p:txStyles>
    <p:titleStyle>
      <a:lvl1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2pPr>
      <a:lvl3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3pPr>
      <a:lvl4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4pPr>
      <a:lvl5pPr algn="l" defTabSz="10079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5pPr>
      <a:lvl6pPr marL="457171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6pPr>
      <a:lvl7pPr marL="914340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7pPr>
      <a:lvl8pPr marL="1371512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8pPr>
      <a:lvl9pPr marL="1828682" algn="l" defTabSz="1007997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charset="0"/>
        </a:defRPr>
      </a:lvl9pPr>
    </p:titleStyle>
    <p:bodyStyle>
      <a:lvl1pPr marL="250808" indent="-250808" algn="l" defTabSz="1007997" rtl="0" eaLnBrk="0" fontAlgn="base" hangingPunct="0">
        <a:lnSpc>
          <a:spcPct val="90000"/>
        </a:lnSpc>
        <a:spcBef>
          <a:spcPts val="1099"/>
        </a:spcBef>
        <a:spcAft>
          <a:spcPct val="0"/>
        </a:spcAft>
        <a:buFont typeface="Arial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55602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07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99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392" indent="-250808" algn="l" defTabSz="1007997" rtl="0" eaLnBrk="0" fontAlgn="base" hangingPunct="0">
        <a:lnSpc>
          <a:spcPct val="90000"/>
        </a:lnSpc>
        <a:spcBef>
          <a:spcPts val="551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669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276791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780912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285036" indent="-252061" algn="l" defTabSz="1008244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1pPr>
      <a:lvl2pPr marL="504122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2pPr>
      <a:lvl3pPr marL="1008244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3pPr>
      <a:lvl4pPr marL="1512365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4pPr>
      <a:lvl5pPr marL="2016487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5pPr>
      <a:lvl6pPr marL="2520608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6pPr>
      <a:lvl7pPr marL="3024729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7pPr>
      <a:lvl8pPr marL="3528852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8pPr>
      <a:lvl9pPr marL="4032973" algn="l" defTabSz="1008244" rtl="0" eaLnBrk="1" latinLnBrk="0" hangingPunct="1">
        <a:defRPr sz="1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4"/>
            </p:custDataLst>
          </p:nvPr>
        </p:nvGraphicFramePr>
        <p:xfrm>
          <a:off x="1752" y="1752"/>
          <a:ext cx="1750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65" imgW="270" imgH="270" progId="TCLayout.ActiveDocument.1">
                  <p:embed/>
                </p:oleObj>
              </mc:Choice>
              <mc:Fallback>
                <p:oleObj name="think-cell Slide" r:id="rId6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752" y="1752"/>
                        <a:ext cx="1750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0671602" y="7063332"/>
            <a:ext cx="1634309" cy="169704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10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15197" y="7063310"/>
            <a:ext cx="420142" cy="16972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008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10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1008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10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4723" y="686811"/>
            <a:ext cx="12056581" cy="3665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4723" y="2013259"/>
            <a:ext cx="12056581" cy="47985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4323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5" r:id="rId14"/>
    <p:sldLayoutId id="2147484586" r:id="rId15"/>
    <p:sldLayoutId id="2147484587" r:id="rId16"/>
    <p:sldLayoutId id="2147484588" r:id="rId17"/>
    <p:sldLayoutId id="2147484589" r:id="rId18"/>
    <p:sldLayoutId id="2147484590" r:id="rId19"/>
    <p:sldLayoutId id="2147484591" r:id="rId20"/>
    <p:sldLayoutId id="2147484592" r:id="rId21"/>
    <p:sldLayoutId id="2147484593" r:id="rId22"/>
    <p:sldLayoutId id="2147484594" r:id="rId23"/>
    <p:sldLayoutId id="2147484595" r:id="rId24"/>
    <p:sldLayoutId id="2147484596" r:id="rId25"/>
    <p:sldLayoutId id="2147484597" r:id="rId26"/>
    <p:sldLayoutId id="2147484598" r:id="rId27"/>
    <p:sldLayoutId id="2147484599" r:id="rId28"/>
    <p:sldLayoutId id="2147484600" r:id="rId29"/>
    <p:sldLayoutId id="2147484601" r:id="rId30"/>
    <p:sldLayoutId id="2147484602" r:id="rId31"/>
    <p:sldLayoutId id="2147484603" r:id="rId32"/>
    <p:sldLayoutId id="2147484604" r:id="rId33"/>
    <p:sldLayoutId id="2147484605" r:id="rId34"/>
    <p:sldLayoutId id="2147484606" r:id="rId35"/>
    <p:sldLayoutId id="2147484607" r:id="rId36"/>
    <p:sldLayoutId id="2147484608" r:id="rId37"/>
    <p:sldLayoutId id="2147484609" r:id="rId38"/>
    <p:sldLayoutId id="2147484610" r:id="rId39"/>
    <p:sldLayoutId id="2147484611" r:id="rId40"/>
    <p:sldLayoutId id="2147484612" r:id="rId41"/>
    <p:sldLayoutId id="2147484613" r:id="rId42"/>
    <p:sldLayoutId id="2147484614" r:id="rId43"/>
    <p:sldLayoutId id="2147484615" r:id="rId44"/>
    <p:sldLayoutId id="2147484616" r:id="rId45"/>
    <p:sldLayoutId id="2147484617" r:id="rId46"/>
    <p:sldLayoutId id="2147484618" r:id="rId47"/>
    <p:sldLayoutId id="2147484619" r:id="rId48"/>
    <p:sldLayoutId id="2147484620" r:id="rId49"/>
    <p:sldLayoutId id="2147484621" r:id="rId50"/>
    <p:sldLayoutId id="2147484622" r:id="rId51"/>
    <p:sldLayoutId id="2147484623" r:id="rId52"/>
    <p:sldLayoutId id="2147484624" r:id="rId53"/>
    <p:sldLayoutId id="2147484625" r:id="rId54"/>
    <p:sldLayoutId id="2147484626" r:id="rId55"/>
    <p:sldLayoutId id="2147484627" r:id="rId56"/>
    <p:sldLayoutId id="2147484628" r:id="rId57"/>
    <p:sldLayoutId id="2147484629" r:id="rId58"/>
    <p:sldLayoutId id="2147484630" r:id="rId59"/>
    <p:sldLayoutId id="2147484631" r:id="rId60"/>
    <p:sldLayoutId id="2147484632" r:id="rId6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sz="2646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1008309" rtl="0" eaLnBrk="1" latinLnBrk="0" hangingPunct="1">
        <a:lnSpc>
          <a:spcPct val="110000"/>
        </a:lnSpc>
        <a:spcBef>
          <a:spcPts val="662"/>
        </a:spcBef>
        <a:spcAft>
          <a:spcPts val="331"/>
        </a:spcAft>
        <a:buFont typeface="Arial" panose="020B0604020202020204" pitchFamily="34" charset="0"/>
        <a:buChar char="​"/>
        <a:defRPr lang="en-US" sz="1323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313608" indent="-190547" algn="l" defTabSz="1008309" rtl="0" eaLnBrk="1" latinLnBrk="0" hangingPunct="1">
        <a:lnSpc>
          <a:spcPct val="90000"/>
        </a:lnSpc>
        <a:spcBef>
          <a:spcPts val="0"/>
        </a:spcBef>
        <a:spcAft>
          <a:spcPts val="331"/>
        </a:spcAft>
        <a:buClr>
          <a:schemeClr val="tx2"/>
        </a:buClr>
        <a:buFont typeface="Arial" panose="020B0604020202020204" pitchFamily="34" charset="0"/>
        <a:buChar char="•"/>
        <a:defRPr lang="en-US" sz="1323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63700" indent="-182607" algn="l" defTabSz="1008309" rtl="0" eaLnBrk="1" latinLnBrk="0" hangingPunct="1">
        <a:lnSpc>
          <a:spcPct val="90000"/>
        </a:lnSpc>
        <a:spcBef>
          <a:spcPts val="0"/>
        </a:spcBef>
        <a:spcAft>
          <a:spcPts val="331"/>
        </a:spcAft>
        <a:buClr>
          <a:schemeClr val="tx2"/>
        </a:buClr>
        <a:buFont typeface="Trebuchet MS" panose="020B0603020202020204" pitchFamily="34" charset="0"/>
        <a:buChar char="–"/>
        <a:defRPr lang="en-US" sz="1323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1008309" rtl="0" eaLnBrk="1" latinLnBrk="0" hangingPunct="1">
        <a:lnSpc>
          <a:spcPct val="110000"/>
        </a:lnSpc>
        <a:spcBef>
          <a:spcPts val="331"/>
        </a:spcBef>
        <a:spcAft>
          <a:spcPts val="331"/>
        </a:spcAft>
        <a:buClr>
          <a:schemeClr val="tx2"/>
        </a:buClr>
        <a:buFont typeface="Arial" panose="020B0604020202020204" pitchFamily="34" charset="0"/>
        <a:buChar char="​"/>
        <a:defRPr lang="en-US" sz="1764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1008309" rtl="0" eaLnBrk="1" latinLnBrk="0" hangingPunct="1">
        <a:lnSpc>
          <a:spcPct val="100000"/>
        </a:lnSpc>
        <a:spcBef>
          <a:spcPts val="0"/>
        </a:spcBef>
        <a:spcAft>
          <a:spcPts val="331"/>
        </a:spcAft>
        <a:buClrTx/>
        <a:buFont typeface="Arial" panose="020B0604020202020204" pitchFamily="34" charset="0"/>
        <a:buChar char="​"/>
        <a:defRPr lang="en-US" sz="1764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97591" indent="-168051" algn="l" defTabSz="1008309" rtl="0" eaLnBrk="1" latinLnBrk="0" hangingPunct="1">
        <a:lnSpc>
          <a:spcPct val="90000"/>
        </a:lnSpc>
        <a:spcBef>
          <a:spcPts val="0"/>
        </a:spcBef>
        <a:spcAft>
          <a:spcPts val="662"/>
        </a:spcAft>
        <a:buClr>
          <a:schemeClr val="tx2"/>
        </a:buClr>
        <a:buFont typeface="Arial" panose="020B0604020202020204" pitchFamily="34" charset="0"/>
        <a:buChar char="•"/>
        <a:defRPr lang="en-US" sz="1764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1008309" rtl="0" eaLnBrk="1" latinLnBrk="0" hangingPunct="1">
        <a:lnSpc>
          <a:spcPct val="90000"/>
        </a:lnSpc>
        <a:spcBef>
          <a:spcPts val="992"/>
        </a:spcBef>
        <a:spcAft>
          <a:spcPts val="992"/>
        </a:spcAft>
        <a:buFont typeface="Arial" panose="020B0604020202020204" pitchFamily="34" charset="0"/>
        <a:buChar char="​"/>
        <a:defRPr lang="en-US" sz="4852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1008309" rtl="0" eaLnBrk="1" latinLnBrk="0" hangingPunct="1">
        <a:lnSpc>
          <a:spcPct val="90000"/>
        </a:lnSpc>
        <a:spcBef>
          <a:spcPts val="992"/>
        </a:spcBef>
        <a:spcAft>
          <a:spcPts val="0"/>
        </a:spcAft>
        <a:buFont typeface="Arial" panose="020B0604020202020204" pitchFamily="34" charset="0"/>
        <a:buChar char="​"/>
        <a:defRPr lang="en-US" sz="5955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1008309" rtl="0" eaLnBrk="1" latinLnBrk="0" hangingPunct="1">
        <a:lnSpc>
          <a:spcPct val="100000"/>
        </a:lnSpc>
        <a:spcBef>
          <a:spcPts val="0"/>
        </a:spcBef>
        <a:spcAft>
          <a:spcPts val="992"/>
        </a:spcAft>
        <a:buFont typeface="Arial" panose="020B0604020202020204" pitchFamily="34" charset="0"/>
        <a:buChar char="​"/>
        <a:defRPr lang="en-US" sz="2646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tags" Target="../tags/tag8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.png"/><Relationship Id="rId11" Type="http://schemas.openxmlformats.org/officeDocument/2006/relationships/image" Target="../media/image39.png"/><Relationship Id="rId5" Type="http://schemas.openxmlformats.org/officeDocument/2006/relationships/image" Target="../media/image10.e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8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.png"/><Relationship Id="rId11" Type="http://schemas.openxmlformats.org/officeDocument/2006/relationships/image" Target="../media/image44.png"/><Relationship Id="rId5" Type="http://schemas.openxmlformats.org/officeDocument/2006/relationships/image" Target="../media/image10.e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8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.e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jpg"/><Relationship Id="rId7" Type="http://schemas.openxmlformats.org/officeDocument/2006/relationships/image" Target="../media/image5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6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tags" Target="../tags/tag6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0.e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6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10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6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tags" Target="../tags/tag7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6" Type="http://schemas.openxmlformats.org/officeDocument/2006/relationships/chart" Target="../charts/chart1.xml"/><Relationship Id="rId1" Type="http://schemas.openxmlformats.org/officeDocument/2006/relationships/vmlDrawing" Target="../drawings/vmlDrawing18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image" Target="../media/image11.png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openxmlformats.org/officeDocument/2006/relationships/tags" Target="../tags/tag8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F3BC55E8-B9BA-42E4-B07D-AA6BA61EC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9638" y="2349500"/>
            <a:ext cx="9085262" cy="1620838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530195-B538-4516-A47C-68EEE36C7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1325" y="4286250"/>
            <a:ext cx="7481888" cy="1931988"/>
          </a:xfrm>
        </p:spPr>
        <p:txBody>
          <a:bodyPr rtlCol="0">
            <a:normAutofit/>
          </a:bodyPr>
          <a:lstStyle/>
          <a:p>
            <a:pPr defTabSz="521437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33FD2FF-14D1-42E9-8050-C0C276D3D0B9}"/>
              </a:ext>
            </a:extLst>
          </p:cNvPr>
          <p:cNvSpPr/>
          <p:nvPr/>
        </p:nvSpPr>
        <p:spPr>
          <a:xfrm>
            <a:off x="128330" y="0"/>
            <a:ext cx="13316208" cy="7747000"/>
          </a:xfrm>
          <a:prstGeom prst="rect">
            <a:avLst/>
          </a:prstGeom>
          <a:solidFill>
            <a:srgbClr val="2B426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5" name="Picture 5" descr="EIC Brand Manual-2-01.png">
            <a:extLst>
              <a:ext uri="{FF2B5EF4-FFF2-40B4-BE49-F238E27FC236}">
                <a16:creationId xmlns:a16="http://schemas.microsoft.com/office/drawing/2014/main" xmlns="" id="{9A39F429-96BB-4AC4-823A-DBFB484E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5184776"/>
            <a:ext cx="36195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>
            <a:extLst>
              <a:ext uri="{FF2B5EF4-FFF2-40B4-BE49-F238E27FC236}">
                <a16:creationId xmlns:a16="http://schemas.microsoft.com/office/drawing/2014/main" xmlns="" id="{1E1D1FF6-CE6A-464F-A140-AAFD35083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2257425"/>
            <a:ext cx="8948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</a:rPr>
              <a:t>Investing in Ethiopia: </a:t>
            </a:r>
          </a:p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</a:rPr>
              <a:t>The future pharmaceutical hub of Africa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D9BF8E7-7A1F-4BC6-B126-8301640F077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D9BF8E7-7A1F-4BC6-B126-8301640F07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390653" y="303214"/>
            <a:ext cx="12053887" cy="97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287" tIns="52145" rIns="104287" bIns="52145" numCol="1" anchor="ctr" anchorCtr="0" compatLnSpc="1">
            <a:prstTxWarp prst="textNoShape">
              <a:avLst/>
            </a:prstTxWarp>
          </a:bodyPr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65085">
              <a:defRPr/>
            </a:pPr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There is access to market and Industrial Park (IP) designated for pharmaceutical sector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7044B5-8E3E-45CE-9321-0F5C7765A9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03214"/>
            <a:ext cx="1238251" cy="101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xmlns="" id="{FF06AD04-4461-40AC-A248-E188B875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050" y="4763090"/>
            <a:ext cx="9966960" cy="998347"/>
          </a:xfr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182552" indent="-182552" eaLnBrk="1" hangingPunct="1"/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Potential to serve as </a:t>
            </a:r>
            <a:r>
              <a:rPr lang="en-US" altLang="en-US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export hub for the &gt;$20 billion pharmaceutical market in Africa</a:t>
            </a:r>
          </a:p>
          <a:p>
            <a:pPr marL="182552" indent="-182552" eaLnBrk="1" hangingPunct="1"/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More regional markets through economic communities including COMESA and IGAD progressing towards </a:t>
            </a:r>
            <a:r>
              <a:rPr lang="en-US" altLang="en-US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regulatory harmonization.</a:t>
            </a:r>
            <a:endParaRPr lang="en-US" alt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759A38-14A1-4D63-87CC-477072341517}"/>
              </a:ext>
            </a:extLst>
          </p:cNvPr>
          <p:cNvSpPr>
            <a:spLocks/>
          </p:cNvSpPr>
          <p:nvPr/>
        </p:nvSpPr>
        <p:spPr bwMode="auto">
          <a:xfrm>
            <a:off x="542929" y="2038772"/>
            <a:ext cx="2285999" cy="1259965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410" tIns="79410" rIns="79410" bIns="79410" anchor="ctr"/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001" b="1" dirty="0">
                <a:solidFill>
                  <a:schemeClr val="bg1"/>
                </a:solidFill>
                <a:latin typeface="+mn-lt"/>
              </a:rPr>
              <a:t>Focused Policies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AFE264-573C-49FC-810C-DE1F6577C475}"/>
              </a:ext>
            </a:extLst>
          </p:cNvPr>
          <p:cNvSpPr>
            <a:spLocks/>
          </p:cNvSpPr>
          <p:nvPr/>
        </p:nvSpPr>
        <p:spPr bwMode="auto">
          <a:xfrm>
            <a:off x="542929" y="6070607"/>
            <a:ext cx="2285999" cy="912813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410" tIns="79410" rIns="79410" bIns="79410" anchor="ctr"/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001" b="1" dirty="0">
                <a:solidFill>
                  <a:schemeClr val="bg1"/>
                </a:solidFill>
                <a:latin typeface="+mn-lt"/>
              </a:rPr>
              <a:t>Abundant workforce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024DDB6-CDE7-4D14-A4D5-E8F3EC1A5859}"/>
              </a:ext>
            </a:extLst>
          </p:cNvPr>
          <p:cNvSpPr>
            <a:spLocks/>
          </p:cNvSpPr>
          <p:nvPr/>
        </p:nvSpPr>
        <p:spPr bwMode="auto">
          <a:xfrm>
            <a:off x="542929" y="4763090"/>
            <a:ext cx="2285999" cy="995360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410" tIns="79410" rIns="79410" bIns="79410" anchor="ctr"/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US" sz="2001" b="1" dirty="0">
                <a:solidFill>
                  <a:schemeClr val="bg1"/>
                </a:solidFill>
                <a:latin typeface="+mn-lt"/>
              </a:rPr>
              <a:t>Access to market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EC363F49-2B82-4AE9-8504-B17FF82F8282}"/>
              </a:ext>
            </a:extLst>
          </p:cNvPr>
          <p:cNvSpPr txBox="1">
            <a:spLocks/>
          </p:cNvSpPr>
          <p:nvPr/>
        </p:nvSpPr>
        <p:spPr bwMode="auto">
          <a:xfrm>
            <a:off x="2940050" y="2038772"/>
            <a:ext cx="9966960" cy="1259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74625" indent="-1746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5125" indent="-1905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+mn-lt"/>
              </a:rPr>
              <a:t>Strong investment policy focused on pharmaceuticals </a:t>
            </a:r>
            <a:r>
              <a:rPr lang="en-US" altLang="en-US" sz="1600" dirty="0">
                <a:latin typeface="+mn-lt"/>
              </a:rPr>
              <a:t>which is led by Prime Minister Office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latin typeface="+mn-lt"/>
              </a:rPr>
              <a:t>Tax exemptions: </a:t>
            </a:r>
            <a:r>
              <a:rPr lang="en-US" altLang="en-US" sz="1600" dirty="0">
                <a:latin typeface="+mn-lt"/>
              </a:rPr>
              <a:t>corporate income tax, personal income tax, duties, export taxes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latin typeface="+mn-lt"/>
              </a:rPr>
              <a:t>One-stop shop </a:t>
            </a:r>
            <a:r>
              <a:rPr lang="en-US" altLang="en-US" sz="1600" dirty="0">
                <a:latin typeface="+mn-lt"/>
              </a:rPr>
              <a:t>for government services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1600" b="1" dirty="0">
                <a:latin typeface="+mn-lt"/>
              </a:rPr>
              <a:t>Price preference in public procurement </a:t>
            </a:r>
            <a:r>
              <a:rPr lang="en-US" altLang="en-US" sz="1600" dirty="0">
                <a:latin typeface="+mn-lt"/>
              </a:rPr>
              <a:t>which accounts for a </a:t>
            </a:r>
            <a:r>
              <a:rPr lang="en-US" altLang="en-US" sz="1600" b="1" dirty="0">
                <a:latin typeface="+mn-lt"/>
              </a:rPr>
              <a:t>huge </a:t>
            </a:r>
            <a:r>
              <a:rPr lang="en-US" altLang="en-US" sz="1600" dirty="0">
                <a:latin typeface="+mn-lt"/>
              </a:rPr>
              <a:t>market</a:t>
            </a:r>
          </a:p>
        </p:txBody>
      </p:sp>
      <p:sp>
        <p:nvSpPr>
          <p:cNvPr id="15" name="5. Source">
            <a:extLst>
              <a:ext uri="{FF2B5EF4-FFF2-40B4-BE49-F238E27FC236}">
                <a16:creationId xmlns:a16="http://schemas.microsoft.com/office/drawing/2014/main" xmlns="" id="{DDD4F2A4-552A-4F3D-B333-58B720AA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530" y="7074970"/>
            <a:ext cx="4435475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marL="609600" indent="-609600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95350"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tabLst>
                <a:tab pos="612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dirty="0">
                <a:latin typeface="+mn-lt"/>
              </a:rPr>
              <a:t>Source</a:t>
            </a:r>
            <a:r>
              <a:rPr lang="en-US" altLang="en-US" sz="1200" dirty="0">
                <a:latin typeface="+mn-lt"/>
              </a:rPr>
              <a:t>: Interviews, market research reports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C08F78-2C56-4D8D-9755-DD13DD116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" y="1577979"/>
            <a:ext cx="6439355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1" b="1" dirty="0">
                <a:latin typeface="+mn-lt"/>
              </a:rPr>
              <a:t>Advantages of manufacturing pharmaceuticals in Ethiopia</a:t>
            </a:r>
            <a:endParaRPr lang="en-US" altLang="en-US" sz="2001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52E8186-4DAE-4342-B635-F818CCFD8A37}"/>
              </a:ext>
            </a:extLst>
          </p:cNvPr>
          <p:cNvSpPr>
            <a:spLocks/>
          </p:cNvSpPr>
          <p:nvPr/>
        </p:nvSpPr>
        <p:spPr bwMode="auto">
          <a:xfrm>
            <a:off x="542929" y="3610895"/>
            <a:ext cx="2285999" cy="840037"/>
          </a:xfrm>
          <a:prstGeom prst="rect">
            <a:avLst/>
          </a:prstGeom>
          <a:solidFill>
            <a:srgbClr val="2B426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79410" tIns="79410" rIns="79410" bIns="79410" anchor="ctr"/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2001" b="1" dirty="0">
                <a:solidFill>
                  <a:schemeClr val="bg1"/>
                </a:solidFill>
                <a:latin typeface="+mn-lt"/>
              </a:rPr>
              <a:t>Specialized Industrial Parks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xmlns="" id="{C4C22F6C-B875-4E10-B4F4-D8B788F5A874}"/>
              </a:ext>
            </a:extLst>
          </p:cNvPr>
          <p:cNvSpPr txBox="1">
            <a:spLocks/>
          </p:cNvSpPr>
          <p:nvPr/>
        </p:nvSpPr>
        <p:spPr bwMode="auto">
          <a:xfrm>
            <a:off x="2940050" y="3610895"/>
            <a:ext cx="9966960" cy="840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4625" indent="-17462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82552" indent="-182552" defTabSz="1007997" eaLnBrk="1" hangingPunct="1">
              <a:lnSpc>
                <a:spcPct val="90000"/>
              </a:lnSpc>
              <a:spcBef>
                <a:spcPts val="1099"/>
              </a:spcBef>
              <a:buFont typeface="Arial" charset="0"/>
              <a:buChar char="•"/>
            </a:pPr>
            <a:r>
              <a:rPr lang="en-US" altLang="en-US" sz="1600" b="1" dirty="0" err="1">
                <a:latin typeface="+mn-lt"/>
              </a:rPr>
              <a:t>Kilinto</a:t>
            </a:r>
            <a:r>
              <a:rPr lang="en-US" altLang="en-US" sz="1600" b="1" dirty="0">
                <a:latin typeface="+mn-lt"/>
              </a:rPr>
              <a:t> Industrial Park (KIP) </a:t>
            </a:r>
            <a:r>
              <a:rPr lang="en-US" altLang="en-US" sz="1600" dirty="0">
                <a:latin typeface="+mn-lt"/>
              </a:rPr>
              <a:t>will be state-of-the-art and will specialize in pharmaceutical manufacturing</a:t>
            </a:r>
          </a:p>
          <a:p>
            <a:pPr marL="182552" indent="-182552" defTabSz="1007997" eaLnBrk="1" hangingPunct="1">
              <a:lnSpc>
                <a:spcPct val="90000"/>
              </a:lnSpc>
              <a:spcBef>
                <a:spcPts val="1099"/>
              </a:spcBef>
              <a:buFont typeface="Arial" charset="0"/>
              <a:buChar char="•"/>
            </a:pPr>
            <a:r>
              <a:rPr lang="en-US" altLang="en-US" sz="1600" dirty="0">
                <a:latin typeface="+mn-lt"/>
              </a:rPr>
              <a:t>Land </a:t>
            </a:r>
            <a:r>
              <a:rPr lang="en-US" altLang="en-US" sz="1600" b="1" dirty="0">
                <a:latin typeface="+mn-lt"/>
              </a:rPr>
              <a:t>lease rate for KIP is 3.59 USD/m2 p.a. </a:t>
            </a:r>
            <a:r>
              <a:rPr lang="en-US" altLang="en-US" sz="1600" dirty="0">
                <a:latin typeface="+mn-lt"/>
              </a:rPr>
              <a:t>for 40 years.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xmlns="" id="{B304696A-B44C-4190-AEA4-3E61E15FDF07}"/>
              </a:ext>
            </a:extLst>
          </p:cNvPr>
          <p:cNvSpPr txBox="1">
            <a:spLocks/>
          </p:cNvSpPr>
          <p:nvPr/>
        </p:nvSpPr>
        <p:spPr bwMode="auto">
          <a:xfrm>
            <a:off x="2940050" y="6070607"/>
            <a:ext cx="9966960" cy="912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4625" indent="-174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21404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More than </a:t>
            </a:r>
            <a:r>
              <a:rPr lang="en-US" altLang="en-US" sz="1600" b="1" dirty="0">
                <a:latin typeface="+mn-lt"/>
              </a:rPr>
              <a:t>10 schools of pharmacy in Ethiopia</a:t>
            </a:r>
          </a:p>
          <a:p>
            <a:pPr defTabSz="521404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Expanding programs to </a:t>
            </a:r>
            <a:r>
              <a:rPr lang="en-US" altLang="en-US" sz="1600" b="1" dirty="0">
                <a:latin typeface="+mn-lt"/>
              </a:rPr>
              <a:t>new areas of specialization </a:t>
            </a:r>
            <a:r>
              <a:rPr lang="en-US" altLang="en-US" sz="1600" dirty="0">
                <a:latin typeface="+mn-lt"/>
              </a:rPr>
              <a:t>(e.g. industrial pharmacy, pharmaceutical analysis, etc.)</a:t>
            </a:r>
          </a:p>
          <a:p>
            <a:pPr marL="365102" defTabSz="521404" eaLnBrk="1" fontAlgn="auto" hangingPunct="1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1600" b="1" dirty="0">
                <a:latin typeface="+mn-lt"/>
              </a:rPr>
              <a:t>Centres of Excellence </a:t>
            </a:r>
            <a:r>
              <a:rPr lang="en-US" altLang="en-US" sz="1600" dirty="0">
                <a:latin typeface="+mn-lt"/>
              </a:rPr>
              <a:t>are being established to offer these specializations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D28F5A-99B6-42EC-A5A9-F118251B5C6E}"/>
              </a:ext>
            </a:extLst>
          </p:cNvPr>
          <p:cNvCxnSpPr>
            <a:cxnSpLocks/>
          </p:cNvCxnSpPr>
          <p:nvPr/>
        </p:nvCxnSpPr>
        <p:spPr>
          <a:xfrm>
            <a:off x="549280" y="1938339"/>
            <a:ext cx="12345987" cy="0"/>
          </a:xfrm>
          <a:prstGeom prst="line">
            <a:avLst/>
          </a:prstGeom>
          <a:ln w="9525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2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78D0B0-0BA5-4144-9213-C4A16D921B35}"/>
              </a:ext>
            </a:extLst>
          </p:cNvPr>
          <p:cNvSpPr txBox="1"/>
          <p:nvPr/>
        </p:nvSpPr>
        <p:spPr>
          <a:xfrm>
            <a:off x="1051560" y="150812"/>
            <a:ext cx="6446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8">
              <a:defRPr/>
            </a:pPr>
            <a:r>
              <a:rPr lang="en-US" altLang="en-US" sz="2800" b="1" dirty="0">
                <a:solidFill>
                  <a:srgbClr val="FFC000"/>
                </a:solidFill>
              </a:rPr>
              <a:t>Kilinto Industrial Park</a:t>
            </a: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is the first IP specializing in pharmaceuticals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6F6B8EEE-68CD-49DD-8C37-15683B965B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4183" y="-8782"/>
            <a:ext cx="6140355" cy="7432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https://static.thenounproject.com/png/2885742-200.png">
            <a:extLst>
              <a:ext uri="{FF2B5EF4-FFF2-40B4-BE49-F238E27FC236}">
                <a16:creationId xmlns:a16="http://schemas.microsoft.com/office/drawing/2014/main" xmlns="" id="{01719DB2-2D92-4575-92FE-094D66FFE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1" y="143261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04E1C4-63BB-4A49-9A3D-D6B7B1AC12D2}"/>
              </a:ext>
            </a:extLst>
          </p:cNvPr>
          <p:cNvSpPr txBox="1"/>
          <p:nvPr/>
        </p:nvSpPr>
        <p:spPr>
          <a:xfrm>
            <a:off x="1534971" y="1357085"/>
            <a:ext cx="552376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Location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Addis Ababa; 25 km from city center, 863 Km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from Djibouti port and 10 minutes drive from Bole International Airport 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955F4A5-E6B4-4E2E-B248-5D9224CD40AB}"/>
              </a:ext>
            </a:extLst>
          </p:cNvPr>
          <p:cNvSpPr txBox="1"/>
          <p:nvPr/>
        </p:nvSpPr>
        <p:spPr>
          <a:xfrm>
            <a:off x="1534971" y="2627442"/>
            <a:ext cx="5523763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Population and employment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+4 million people live in the city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Accessible to skilled labour</a:t>
            </a:r>
          </a:p>
        </p:txBody>
      </p:sp>
      <p:pic>
        <p:nvPicPr>
          <p:cNvPr id="34822" name="Picture 6" descr="https://static.thenounproject.com/png/1994781-200.png">
            <a:extLst>
              <a:ext uri="{FF2B5EF4-FFF2-40B4-BE49-F238E27FC236}">
                <a16:creationId xmlns:a16="http://schemas.microsoft.com/office/drawing/2014/main" xmlns="" id="{5E4D6D99-F95D-4376-A262-A6C71813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1" y="265314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237D0C-F7D9-4F01-8782-97AA24FEDC93}"/>
              </a:ext>
            </a:extLst>
          </p:cNvPr>
          <p:cNvSpPr txBox="1"/>
          <p:nvPr/>
        </p:nvSpPr>
        <p:spPr>
          <a:xfrm>
            <a:off x="1534971" y="3897799"/>
            <a:ext cx="55237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Industrial park area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Established on 279 ha of land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177 ha service land for manufacturing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Land is available at reasonable lease prices</a:t>
            </a:r>
          </a:p>
        </p:txBody>
      </p:sp>
      <p:pic>
        <p:nvPicPr>
          <p:cNvPr id="34825" name="Picture 9" descr="https://static.thenounproject.com/png/15780-200.png">
            <a:extLst>
              <a:ext uri="{FF2B5EF4-FFF2-40B4-BE49-F238E27FC236}">
                <a16:creationId xmlns:a16="http://schemas.microsoft.com/office/drawing/2014/main" xmlns="" id="{C35A4463-6D98-4E0F-B15F-79947B00D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1" y="387367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038513C-A348-4E4D-AE97-8C8C0A1021B1}"/>
              </a:ext>
            </a:extLst>
          </p:cNvPr>
          <p:cNvSpPr txBox="1"/>
          <p:nvPr/>
        </p:nvSpPr>
        <p:spPr>
          <a:xfrm>
            <a:off x="1534971" y="5383600"/>
            <a:ext cx="55237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Industrial park facilities </a:t>
            </a:r>
          </a:p>
          <a:p>
            <a:pPr marL="354013" lvl="0" indent="-354013" defTabSz="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Health Center</a:t>
            </a:r>
            <a:endParaRPr lang="en-GB" sz="1400" dirty="0">
              <a:solidFill>
                <a:schemeClr val="bg1"/>
              </a:solidFill>
            </a:endParaRPr>
          </a:p>
          <a:p>
            <a:pPr marL="354013" lvl="0" indent="-354013" defTabSz="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Police Station</a:t>
            </a:r>
            <a:endParaRPr lang="en-GB" sz="1400" dirty="0">
              <a:solidFill>
                <a:schemeClr val="bg1"/>
              </a:solidFill>
            </a:endParaRPr>
          </a:p>
          <a:p>
            <a:pPr marL="354013" lvl="0" indent="-354013" defTabSz="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One-Stop Shop Services</a:t>
            </a:r>
            <a:endParaRPr lang="en-GB" sz="1400" dirty="0">
              <a:solidFill>
                <a:schemeClr val="bg1"/>
              </a:solidFill>
            </a:endParaRPr>
          </a:p>
          <a:p>
            <a:pPr marL="354013" lvl="0" indent="-354013" defTabSz="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Commercial Building</a:t>
            </a:r>
            <a:endParaRPr lang="en-GB" sz="1400" dirty="0">
              <a:solidFill>
                <a:schemeClr val="bg1"/>
              </a:solidFill>
            </a:endParaRPr>
          </a:p>
          <a:p>
            <a:pPr marL="354013" lvl="0" indent="-354013" defTabSz="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Fire Brigade &amp; 24/7 Security Services</a:t>
            </a:r>
            <a:endParaRPr lang="en-GB" sz="1400" dirty="0">
              <a:solidFill>
                <a:schemeClr val="bg1"/>
              </a:solidFill>
            </a:endParaRPr>
          </a:p>
          <a:p>
            <a:pPr marL="354013" lvl="0" indent="-354013" defTabSz="354013">
              <a:buFont typeface="Arial" panose="020B0604020202020204" pitchFamily="34" charset="0"/>
              <a:buChar char="•"/>
              <a:tabLst>
                <a:tab pos="354013" algn="l"/>
              </a:tabLst>
            </a:pPr>
            <a:r>
              <a:rPr lang="en-US" sz="1400" dirty="0">
                <a:solidFill>
                  <a:schemeClr val="bg1"/>
                </a:solidFill>
              </a:rPr>
              <a:t>Waste Treatment Facilities</a:t>
            </a:r>
            <a:endParaRPr lang="en-GB" dirty="0"/>
          </a:p>
        </p:txBody>
      </p:sp>
      <p:pic>
        <p:nvPicPr>
          <p:cNvPr id="34827" name="Picture 11" descr="https://static.thenounproject.com/png/2177894-200.png">
            <a:extLst>
              <a:ext uri="{FF2B5EF4-FFF2-40B4-BE49-F238E27FC236}">
                <a16:creationId xmlns:a16="http://schemas.microsoft.com/office/drawing/2014/main" xmlns="" id="{15338B1E-3363-4F9B-B26F-00CC7971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1" y="540267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72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54A7816E-810E-4C92-8F59-4114C036B0C8}"/>
              </a:ext>
            </a:extLst>
          </p:cNvPr>
          <p:cNvSpPr/>
          <p:nvPr/>
        </p:nvSpPr>
        <p:spPr>
          <a:xfrm>
            <a:off x="0" y="3176"/>
            <a:ext cx="5329989" cy="7408862"/>
          </a:xfrm>
          <a:prstGeom prst="homePlate">
            <a:avLst>
              <a:gd name="adj" fmla="val 11803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xmlns="" id="{D8951F7D-9165-44CF-891A-0CFD0C1EF5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xmlns="" id="{D8951F7D-9165-44CF-891A-0CFD0C1EF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16AF181-1E7E-4A14-9871-DDBFB65A64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5807B9-3E40-4BCA-ABC5-A40391C461EA}"/>
              </a:ext>
            </a:extLst>
          </p:cNvPr>
          <p:cNvSpPr txBox="1"/>
          <p:nvPr/>
        </p:nvSpPr>
        <p:spPr>
          <a:xfrm>
            <a:off x="5498434" y="797160"/>
            <a:ext cx="73525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Located along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strategic economic corridors, connected to ports by electric driven railway lines and asphalt roads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with Close proximity to abundant labor force</a:t>
            </a:r>
          </a:p>
          <a:p>
            <a:pPr defTabSz="914386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Ready for plug-and-play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equipped with all the necessary infrastructure including waste water treatment plants with joint calibration</a:t>
            </a:r>
          </a:p>
          <a:p>
            <a:pPr defTabSz="914386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Dedicated power with own sub-station and state of the art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waste treatment facilities with a dedicated park administration and support system</a:t>
            </a:r>
          </a:p>
          <a:p>
            <a:pPr defTabSz="914386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Health stations, fire brigade, expats accommodation and 24 hours security services </a:t>
            </a:r>
          </a:p>
          <a:p>
            <a:pPr defTabSz="914386" eaLnBrk="1" hangingPunct="1">
              <a:spcBef>
                <a:spcPts val="600"/>
              </a:spcBef>
              <a:spcAft>
                <a:spcPts val="1200"/>
              </a:spcAft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</a:rPr>
              <a:t>One Stop Services (OSS)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</a:rPr>
              <a:t>including processing &amp; issuance of permits, licenses, registration certificates, agreements, tax identification number, customs clearance, banking services. 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2" name="Picture 4" descr="https://static.thenounproject.com/png/506652-200.png">
            <a:extLst>
              <a:ext uri="{FF2B5EF4-FFF2-40B4-BE49-F238E27FC236}">
                <a16:creationId xmlns:a16="http://schemas.microsoft.com/office/drawing/2014/main" xmlns="" id="{BA4EEA71-B642-451E-96C0-ED742047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1" y="1978212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s://static.thenounproject.com/png/2773747-200.png">
            <a:extLst>
              <a:ext uri="{FF2B5EF4-FFF2-40B4-BE49-F238E27FC236}">
                <a16:creationId xmlns:a16="http://schemas.microsoft.com/office/drawing/2014/main" xmlns="" id="{39C0D8BF-5979-4CE9-B1E3-9682AA45C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1" y="3063146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1E5434-F3EC-46F1-8A90-F6A7CD66B9C3}"/>
              </a:ext>
            </a:extLst>
          </p:cNvPr>
          <p:cNvSpPr txBox="1"/>
          <p:nvPr/>
        </p:nvSpPr>
        <p:spPr>
          <a:xfrm>
            <a:off x="2506719" y="2087903"/>
            <a:ext cx="212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800" b="1" dirty="0">
                <a:solidFill>
                  <a:schemeClr val="bg1"/>
                </a:solidFill>
              </a:rPr>
              <a:t>SECTOR </a:t>
            </a:r>
          </a:p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800" b="1" dirty="0">
                <a:solidFill>
                  <a:schemeClr val="bg1"/>
                </a:solidFill>
              </a:rPr>
              <a:t>SPECIALIZATION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764B4-7C83-4A91-85BA-873B63F9663A}"/>
              </a:ext>
            </a:extLst>
          </p:cNvPr>
          <p:cNvSpPr txBox="1"/>
          <p:nvPr/>
        </p:nvSpPr>
        <p:spPr>
          <a:xfrm>
            <a:off x="2506719" y="3136263"/>
            <a:ext cx="212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800" b="1" dirty="0">
                <a:solidFill>
                  <a:schemeClr val="bg1"/>
                </a:solidFill>
              </a:rPr>
              <a:t>EXPORT ORINTED</a:t>
            </a:r>
          </a:p>
        </p:txBody>
      </p:sp>
      <p:pic>
        <p:nvPicPr>
          <p:cNvPr id="43010" name="Picture 2" descr="https://static.thenounproject.com/png/1429172-200.png">
            <a:extLst>
              <a:ext uri="{FF2B5EF4-FFF2-40B4-BE49-F238E27FC236}">
                <a16:creationId xmlns:a16="http://schemas.microsoft.com/office/drawing/2014/main" xmlns="" id="{2B442257-AA1A-488E-B110-57A9B6A43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1" y="4148080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AC450E-6A3F-4ACF-BD23-CE85E8709776}"/>
              </a:ext>
            </a:extLst>
          </p:cNvPr>
          <p:cNvSpPr txBox="1"/>
          <p:nvPr/>
        </p:nvSpPr>
        <p:spPr>
          <a:xfrm>
            <a:off x="2506719" y="4233664"/>
            <a:ext cx="212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800" b="1" dirty="0">
                <a:solidFill>
                  <a:schemeClr val="bg1"/>
                </a:solidFill>
              </a:rPr>
              <a:t>VERTICALY INTEGERATED</a:t>
            </a:r>
          </a:p>
        </p:txBody>
      </p:sp>
      <p:pic>
        <p:nvPicPr>
          <p:cNvPr id="43013" name="Picture 5" descr="https://static.thenounproject.com/png/219630-200.png">
            <a:extLst>
              <a:ext uri="{FF2B5EF4-FFF2-40B4-BE49-F238E27FC236}">
                <a16:creationId xmlns:a16="http://schemas.microsoft.com/office/drawing/2014/main" xmlns="" id="{2500E62A-3646-4E2E-A7EB-254CF87C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11" y="5233014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F7CC1C-22A5-406F-A23B-DD4ECBC5DD48}"/>
              </a:ext>
            </a:extLst>
          </p:cNvPr>
          <p:cNvSpPr txBox="1"/>
          <p:nvPr/>
        </p:nvSpPr>
        <p:spPr>
          <a:xfrm>
            <a:off x="2506719" y="5360626"/>
            <a:ext cx="212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800" b="1" dirty="0">
                <a:solidFill>
                  <a:schemeClr val="bg1"/>
                </a:solidFill>
              </a:rPr>
              <a:t>SUSTAINABILITY</a:t>
            </a:r>
          </a:p>
        </p:txBody>
      </p:sp>
      <p:pic>
        <p:nvPicPr>
          <p:cNvPr id="43016" name="Picture 8" descr="https://static.thenounproject.com/png/1598307-200.png">
            <a:extLst>
              <a:ext uri="{FF2B5EF4-FFF2-40B4-BE49-F238E27FC236}">
                <a16:creationId xmlns:a16="http://schemas.microsoft.com/office/drawing/2014/main" xmlns="" id="{021A77B5-DD4F-4EF3-B065-BECB2B1CE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91" y="6317948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639C020-AFB9-42C9-B2B5-1EC1E61C67C4}"/>
              </a:ext>
            </a:extLst>
          </p:cNvPr>
          <p:cNvSpPr txBox="1"/>
          <p:nvPr/>
        </p:nvSpPr>
        <p:spPr>
          <a:xfrm>
            <a:off x="2506719" y="6408986"/>
            <a:ext cx="212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8732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n-GB" sz="1800" b="1" dirty="0">
                <a:solidFill>
                  <a:schemeClr val="bg1"/>
                </a:solidFill>
              </a:rPr>
              <a:t>SKILL DEVELOPMENT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xmlns="" id="{274DBCF8-5622-4D46-8D17-BAD8F94913F2}"/>
              </a:ext>
            </a:extLst>
          </p:cNvPr>
          <p:cNvSpPr txBox="1">
            <a:spLocks/>
          </p:cNvSpPr>
          <p:nvPr/>
        </p:nvSpPr>
        <p:spPr>
          <a:xfrm>
            <a:off x="637681" y="929596"/>
            <a:ext cx="4343394" cy="1048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park key characteristics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xmlns="" id="{9840099A-3F74-4D07-AF3E-D2FFEB40086B}"/>
              </a:ext>
            </a:extLst>
          </p:cNvPr>
          <p:cNvSpPr txBox="1">
            <a:spLocks/>
          </p:cNvSpPr>
          <p:nvPr/>
        </p:nvSpPr>
        <p:spPr>
          <a:xfrm>
            <a:off x="5264672" y="98551"/>
            <a:ext cx="7857066" cy="1048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86221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659474-3E55-447C-8098-ABA5961B2582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7" name="Object 76" hidden="1">
            <a:extLst>
              <a:ext uri="{FF2B5EF4-FFF2-40B4-BE49-F238E27FC236}">
                <a16:creationId xmlns:a16="http://schemas.microsoft.com/office/drawing/2014/main" xmlns="" id="{D059B8F7-ECCF-4E3A-A32F-3A2316B57E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5" imgW="378" imgH="377" progId="TCLayout.ActiveDocument.1">
                  <p:embed/>
                </p:oleObj>
              </mc:Choice>
              <mc:Fallback>
                <p:oleObj name="think-cell Slide" r:id="rId5" imgW="378" imgH="377" progId="TCLayout.ActiveDocument.1">
                  <p:embed/>
                  <p:pic>
                    <p:nvPicPr>
                      <p:cNvPr id="77" name="Object 76" hidden="1">
                        <a:extLst>
                          <a:ext uri="{FF2B5EF4-FFF2-40B4-BE49-F238E27FC236}">
                            <a16:creationId xmlns:a16="http://schemas.microsoft.com/office/drawing/2014/main" xmlns="" id="{D059B8F7-ECCF-4E3A-A32F-3A2316B57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51DB419-A737-4954-BB47-7165AA45AA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14A821D-17B2-4C52-8A2E-EFBD1BCE93F7}"/>
              </a:ext>
            </a:extLst>
          </p:cNvPr>
          <p:cNvSpPr txBox="1"/>
          <p:nvPr/>
        </p:nvSpPr>
        <p:spPr>
          <a:xfrm>
            <a:off x="1452437" y="427540"/>
            <a:ext cx="11818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8">
              <a:defRPr/>
            </a:pPr>
            <a:r>
              <a:rPr lang="en-US" altLang="en-US" sz="2800" b="1" dirty="0">
                <a:solidFill>
                  <a:srgbClr val="FFC000"/>
                </a:solidFill>
              </a:rPr>
              <a:t>Proactive business environment </a:t>
            </a:r>
            <a:r>
              <a:rPr lang="en-US" altLang="en-US" sz="2800" b="1" dirty="0">
                <a:solidFill>
                  <a:schemeClr val="bg1"/>
                </a:solidFill>
              </a:rPr>
              <a:t>– tailored incentives and support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C4BE88-9DB8-43D2-8114-CF235BBED4C2}"/>
              </a:ext>
            </a:extLst>
          </p:cNvPr>
          <p:cNvSpPr txBox="1"/>
          <p:nvPr/>
        </p:nvSpPr>
        <p:spPr>
          <a:xfrm>
            <a:off x="1322167" y="2367097"/>
            <a:ext cx="273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Fiscal Incentives tailored to investment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1389AD4-80E6-49F1-9F35-8CF0CA5F5035}"/>
              </a:ext>
            </a:extLst>
          </p:cNvPr>
          <p:cNvSpPr txBox="1"/>
          <p:nvPr/>
        </p:nvSpPr>
        <p:spPr>
          <a:xfrm>
            <a:off x="4155409" y="2359956"/>
            <a:ext cx="2732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Non-fiscal Incentives tailored to investment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EC8F400-251D-4022-9FB4-8250AEED55F2}"/>
              </a:ext>
            </a:extLst>
          </p:cNvPr>
          <p:cNvSpPr txBox="1"/>
          <p:nvPr/>
        </p:nvSpPr>
        <p:spPr>
          <a:xfrm>
            <a:off x="6964593" y="2359956"/>
            <a:ext cx="3214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Industry support targeting manufacturers  </a:t>
            </a:r>
          </a:p>
        </p:txBody>
      </p:sp>
      <p:pic>
        <p:nvPicPr>
          <p:cNvPr id="13331" name="Picture 19" descr="https://static.thenounproject.com/png/901633-200.png">
            <a:extLst>
              <a:ext uri="{FF2B5EF4-FFF2-40B4-BE49-F238E27FC236}">
                <a16:creationId xmlns:a16="http://schemas.microsoft.com/office/drawing/2014/main" xmlns="" id="{AC2284A2-2A12-4A73-A9FE-D836BA6A8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08" y="1245667"/>
            <a:ext cx="936000" cy="9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65460D-4DB8-4088-B920-7B898372A710}"/>
              </a:ext>
            </a:extLst>
          </p:cNvPr>
          <p:cNvSpPr txBox="1"/>
          <p:nvPr/>
        </p:nvSpPr>
        <p:spPr>
          <a:xfrm>
            <a:off x="1322167" y="3232763"/>
            <a:ext cx="262753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from income tax up to 14 years for APIs manufacturing and up to 12 years for Formulation/final product manufacturers,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Exemption from duties and other taxes on imports of machinery, equipment, construction materials, spare parts, raw materials and vehicles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income tax exemptions up to 10 years for professionals working in R&amp;D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Loss-carry forward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export duty exemption</a:t>
            </a:r>
            <a:endParaRPr lang="en-GB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DF5843B-0DA9-4718-87E4-11308EF09125}"/>
              </a:ext>
            </a:extLst>
          </p:cNvPr>
          <p:cNvSpPr txBox="1"/>
          <p:nvPr/>
        </p:nvSpPr>
        <p:spPr>
          <a:xfrm>
            <a:off x="10192673" y="2373503"/>
            <a:ext cx="321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</a:rPr>
              <a:t>Miscellaneous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058079F-6A2C-449A-83A3-638624D019BF}"/>
              </a:ext>
            </a:extLst>
          </p:cNvPr>
          <p:cNvCxnSpPr/>
          <p:nvPr/>
        </p:nvCxnSpPr>
        <p:spPr>
          <a:xfrm>
            <a:off x="1322167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1DB47A3-5AA4-4806-8A4B-2E39E857E344}"/>
              </a:ext>
            </a:extLst>
          </p:cNvPr>
          <p:cNvCxnSpPr/>
          <p:nvPr/>
        </p:nvCxnSpPr>
        <p:spPr>
          <a:xfrm>
            <a:off x="4263817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B571DD2-A1B3-42FA-9307-B69966C3C8F2}"/>
              </a:ext>
            </a:extLst>
          </p:cNvPr>
          <p:cNvCxnSpPr/>
          <p:nvPr/>
        </p:nvCxnSpPr>
        <p:spPr>
          <a:xfrm>
            <a:off x="7075196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110BFEF-2351-48DE-8299-4A5DBF7CDCE0}"/>
              </a:ext>
            </a:extLst>
          </p:cNvPr>
          <p:cNvCxnSpPr/>
          <p:nvPr/>
        </p:nvCxnSpPr>
        <p:spPr>
          <a:xfrm>
            <a:off x="10259551" y="3077599"/>
            <a:ext cx="26022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C292D18-CEFE-49C8-ABDB-E3BCA8CB6668}"/>
              </a:ext>
            </a:extLst>
          </p:cNvPr>
          <p:cNvSpPr txBox="1"/>
          <p:nvPr/>
        </p:nvSpPr>
        <p:spPr>
          <a:xfrm>
            <a:off x="4325030" y="3232763"/>
            <a:ext cx="262753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Customs facilitation through bonded export factory and similar other schemes 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against expropriation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for repatriation of funds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Relaxed Industrial park land regime - 60-80 years charge-free lease for IP Developers, discounted  lease rate for IP Enterprises 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GB" sz="15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CF4A046-6366-4A8C-8601-A21362E84716}"/>
              </a:ext>
            </a:extLst>
          </p:cNvPr>
          <p:cNvSpPr txBox="1"/>
          <p:nvPr/>
        </p:nvSpPr>
        <p:spPr>
          <a:xfrm>
            <a:off x="10234225" y="3232763"/>
            <a:ext cx="262753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Expedited visa procedure - expedited procedure of securing entry, work permit and certificate of residency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entry visas for share holders and general managers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Facilitation of market linkages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One-Stop Shop Service under the EIC - including pre-establishment licensing and registration and post-establishment after-care services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endParaRPr lang="en-GB" sz="15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4" name="Picture 22" descr="https://static.thenounproject.com/png/2447979-200.png">
            <a:extLst>
              <a:ext uri="{FF2B5EF4-FFF2-40B4-BE49-F238E27FC236}">
                <a16:creationId xmlns:a16="http://schemas.microsoft.com/office/drawing/2014/main" xmlns="" id="{143819ED-9E7B-487A-A54F-67A8B1C3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30" y="120324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1CDC53D-0C02-489A-8AF5-BE4B75166C51}"/>
              </a:ext>
            </a:extLst>
          </p:cNvPr>
          <p:cNvSpPr txBox="1"/>
          <p:nvPr/>
        </p:nvSpPr>
        <p:spPr>
          <a:xfrm>
            <a:off x="7104962" y="3232763"/>
            <a:ext cx="26275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procurement: 25% price preference and 30% prepayment for government contract winners,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for long term procurement guarantee.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Fast-track medicine registration</a:t>
            </a:r>
          </a:p>
          <a:p>
            <a:pPr defTabSz="914386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altLang="en-US" sz="1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regulatory harmonization underway to catalyze regional trade</a:t>
            </a:r>
            <a:endParaRPr lang="en-GB" sz="1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37" name="Picture 25" descr="https://static.thenounproject.com/png/1156555-200.png">
            <a:extLst>
              <a:ext uri="{FF2B5EF4-FFF2-40B4-BE49-F238E27FC236}">
                <a16:creationId xmlns:a16="http://schemas.microsoft.com/office/drawing/2014/main" xmlns="" id="{48D88C97-51F0-4159-864F-6F8C3E95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32" y="1287659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9" name="Picture 27" descr="https://static.thenounproject.com/png/2775313-200.png">
            <a:extLst>
              <a:ext uri="{FF2B5EF4-FFF2-40B4-BE49-F238E27FC236}">
                <a16:creationId xmlns:a16="http://schemas.microsoft.com/office/drawing/2014/main" xmlns="" id="{4503ABB6-8A36-446C-8E60-98A9E3CB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39" y="1370776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8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EC6867-5ADC-4273-BB1E-C792F9A4F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" r="966"/>
          <a:stretch/>
        </p:blipFill>
        <p:spPr>
          <a:xfrm>
            <a:off x="6695283" y="149"/>
            <a:ext cx="6749254" cy="3695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0AC565-B34C-427C-9970-567DCA738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"/>
            <a:ext cx="6841410" cy="3781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6C518C-A23A-48D9-886C-67A360A92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425"/>
            <a:ext cx="7189466" cy="39022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F109DE4-B8D9-4042-A4A8-DB6DB3D4C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2" y="3695716"/>
            <a:ext cx="6749255" cy="398798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7397055F-CDD4-4F99-9A3E-647043D48C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4558" y="2466753"/>
            <a:ext cx="5023393" cy="348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ttps://static.thenounproject.com/png/1281321-200.png">
            <a:extLst>
              <a:ext uri="{FF2B5EF4-FFF2-40B4-BE49-F238E27FC236}">
                <a16:creationId xmlns:a16="http://schemas.microsoft.com/office/drawing/2014/main" xmlns="" id="{8FF90C8F-4C2B-493C-932D-849232AE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4" y="223453"/>
            <a:ext cx="904268" cy="9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3BDE33-E30F-4882-9A61-6812A9F0D3ED}"/>
              </a:ext>
            </a:extLst>
          </p:cNvPr>
          <p:cNvSpPr txBox="1"/>
          <p:nvPr/>
        </p:nvSpPr>
        <p:spPr>
          <a:xfrm>
            <a:off x="1252232" y="223453"/>
            <a:ext cx="433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8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minutes drive from Addis Ababa International Airport.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2324D73-C802-4032-9C9D-7A8CDDCCB9DB}"/>
              </a:ext>
            </a:extLst>
          </p:cNvPr>
          <p:cNvSpPr/>
          <p:nvPr/>
        </p:nvSpPr>
        <p:spPr>
          <a:xfrm>
            <a:off x="8797952" y="3695717"/>
            <a:ext cx="4646586" cy="1069921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0834" tIns="50417" rIns="100834" bIns="504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08309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44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B760233-C136-4144-A052-0FED9C945EC7}"/>
              </a:ext>
            </a:extLst>
          </p:cNvPr>
          <p:cNvSpPr txBox="1"/>
          <p:nvPr/>
        </p:nvSpPr>
        <p:spPr>
          <a:xfrm>
            <a:off x="9967027" y="3781425"/>
            <a:ext cx="352307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00830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 minutes drive to Modjo dry port through the expressway.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3583A13-381C-4626-8652-46A101103B9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780" y="3944109"/>
            <a:ext cx="687419" cy="68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6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xmlns="" id="{BC20CFFA-C9C7-47C1-AFA8-8F271F20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938" y="1285875"/>
            <a:ext cx="9618662" cy="49911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8800">
              <a:latin typeface="Albertus Extra Bold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60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-8782"/>
            <a:ext cx="13447696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50C0B6E-9230-42C3-AC3C-821513444BCE}"/>
              </a:ext>
            </a:extLst>
          </p:cNvPr>
          <p:cNvSpPr txBox="1"/>
          <p:nvPr/>
        </p:nvSpPr>
        <p:spPr>
          <a:xfrm>
            <a:off x="138637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Background: </a:t>
            </a:r>
            <a:r>
              <a:rPr lang="en-ZA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 economic and political environment  </a:t>
            </a:r>
            <a:endParaRPr lang="en-Z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24" name="Picture 20" descr="https://static.thenounproject.com/png/410509-200.png">
            <a:extLst>
              <a:ext uri="{FF2B5EF4-FFF2-40B4-BE49-F238E27FC236}">
                <a16:creationId xmlns:a16="http://schemas.microsoft.com/office/drawing/2014/main" xmlns="" id="{B629FEF3-5460-43F1-8B75-07FAF8B8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62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https://static.thenounproject.com/png/2731504-200.png">
            <a:extLst>
              <a:ext uri="{FF2B5EF4-FFF2-40B4-BE49-F238E27FC236}">
                <a16:creationId xmlns:a16="http://schemas.microsoft.com/office/drawing/2014/main" xmlns="" id="{66B6360F-1597-4E32-9DE7-97672B82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https://static.thenounproject.com/png/1353975-200.png">
            <a:extLst>
              <a:ext uri="{FF2B5EF4-FFF2-40B4-BE49-F238E27FC236}">
                <a16:creationId xmlns:a16="http://schemas.microsoft.com/office/drawing/2014/main" xmlns="" id="{964CEE1C-091E-48F9-B779-00775B8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78" y="2358191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206F2A-BC04-4CED-A28B-CD5916396828}"/>
              </a:ext>
            </a:extLst>
          </p:cNvPr>
          <p:cNvSpPr/>
          <p:nvPr/>
        </p:nvSpPr>
        <p:spPr>
          <a:xfrm>
            <a:off x="637680" y="2225842"/>
            <a:ext cx="4475741" cy="4884821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723F36-AC44-4746-81CB-29BB282AABA3}"/>
              </a:ext>
            </a:extLst>
          </p:cNvPr>
          <p:cNvSpPr txBox="1"/>
          <p:nvPr/>
        </p:nvSpPr>
        <p:spPr>
          <a:xfrm>
            <a:off x="5252416" y="4703620"/>
            <a:ext cx="3146695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invest in a </a:t>
            </a:r>
            <a:r>
              <a:rPr lang="en-ZA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value pharmaceutical industry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9AA64E-5E28-4BAE-957E-9B47530AFC91}"/>
              </a:ext>
            </a:extLst>
          </p:cNvPr>
          <p:cNvSpPr txBox="1"/>
          <p:nvPr/>
        </p:nvSpPr>
        <p:spPr>
          <a:xfrm>
            <a:off x="9339389" y="4703620"/>
            <a:ext cx="2860632" cy="18292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tailored Incentives and support </a:t>
            </a:r>
            <a:r>
              <a:rPr lang="en-ZA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 including a specialized park 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xmlns="" id="{FCAF00BE-8AA9-4572-9A3A-6927C788BC84}"/>
              </a:ext>
            </a:extLst>
          </p:cNvPr>
          <p:cNvSpPr txBox="1">
            <a:spLocks/>
          </p:cNvSpPr>
          <p:nvPr/>
        </p:nvSpPr>
        <p:spPr>
          <a:xfrm>
            <a:off x="637680" y="1007812"/>
            <a:ext cx="12018549" cy="10486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4277E0-A342-4448-BBD1-5E1D7449EB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4277E0-A342-4448-BBD1-5E1D7449EB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reeform 42"/>
          <p:cNvSpPr/>
          <p:nvPr/>
        </p:nvSpPr>
        <p:spPr>
          <a:xfrm>
            <a:off x="-3529" y="2002825"/>
            <a:ext cx="5653131" cy="3613219"/>
          </a:xfrm>
          <a:custGeom>
            <a:avLst/>
            <a:gdLst>
              <a:gd name="connsiteX0" fmla="*/ 0 w 4933950"/>
              <a:gd name="connsiteY0" fmla="*/ 0 h 2806700"/>
              <a:gd name="connsiteX1" fmla="*/ 3530600 w 4933950"/>
              <a:gd name="connsiteY1" fmla="*/ 0 h 2806700"/>
              <a:gd name="connsiteX2" fmla="*/ 4933950 w 4933950"/>
              <a:gd name="connsiteY2" fmla="*/ 1403350 h 2806700"/>
              <a:gd name="connsiteX3" fmla="*/ 3530600 w 4933950"/>
              <a:gd name="connsiteY3" fmla="*/ 2806700 h 2806700"/>
              <a:gd name="connsiteX4" fmla="*/ 0 w 4933950"/>
              <a:gd name="connsiteY4" fmla="*/ 2806700 h 28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3950" h="2806700">
                <a:moveTo>
                  <a:pt x="0" y="0"/>
                </a:moveTo>
                <a:lnTo>
                  <a:pt x="3530600" y="0"/>
                </a:lnTo>
                <a:cubicBezTo>
                  <a:pt x="4305649" y="0"/>
                  <a:pt x="4933950" y="628301"/>
                  <a:pt x="4933950" y="1403350"/>
                </a:cubicBezTo>
                <a:cubicBezTo>
                  <a:pt x="4933950" y="2178399"/>
                  <a:pt x="4305649" y="2806700"/>
                  <a:pt x="3530600" y="2806700"/>
                </a:cubicBezTo>
                <a:lnTo>
                  <a:pt x="0" y="28067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2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>
          <a:xfrm flipH="1">
            <a:off x="6535741" y="1823834"/>
            <a:ext cx="6908796" cy="1307486"/>
          </a:xfrm>
          <a:custGeom>
            <a:avLst/>
            <a:gdLst>
              <a:gd name="connsiteX0" fmla="*/ 5376162 w 5969000"/>
              <a:gd name="connsiteY0" fmla="*/ 0 h 1185676"/>
              <a:gd name="connsiteX1" fmla="*/ 4550662 w 5969000"/>
              <a:gd name="connsiteY1" fmla="*/ 0 h 1185676"/>
              <a:gd name="connsiteX2" fmla="*/ 3920731 w 5969000"/>
              <a:gd name="connsiteY2" fmla="*/ 0 h 1185676"/>
              <a:gd name="connsiteX3" fmla="*/ 3884679 w 5969000"/>
              <a:gd name="connsiteY3" fmla="*/ 0 h 1185676"/>
              <a:gd name="connsiteX4" fmla="*/ 3772414 w 5969000"/>
              <a:gd name="connsiteY4" fmla="*/ 0 h 1185676"/>
              <a:gd name="connsiteX5" fmla="*/ 3095231 w 5969000"/>
              <a:gd name="connsiteY5" fmla="*/ 0 h 1185676"/>
              <a:gd name="connsiteX6" fmla="*/ 3059179 w 5969000"/>
              <a:gd name="connsiteY6" fmla="*/ 0 h 1185676"/>
              <a:gd name="connsiteX7" fmla="*/ 2946914 w 5969000"/>
              <a:gd name="connsiteY7" fmla="*/ 0 h 1185676"/>
              <a:gd name="connsiteX8" fmla="*/ 2429248 w 5969000"/>
              <a:gd name="connsiteY8" fmla="*/ 0 h 1185676"/>
              <a:gd name="connsiteX9" fmla="*/ 2316983 w 5969000"/>
              <a:gd name="connsiteY9" fmla="*/ 0 h 1185676"/>
              <a:gd name="connsiteX10" fmla="*/ 2280931 w 5969000"/>
              <a:gd name="connsiteY10" fmla="*/ 0 h 1185676"/>
              <a:gd name="connsiteX11" fmla="*/ 1603748 w 5969000"/>
              <a:gd name="connsiteY11" fmla="*/ 0 h 1185676"/>
              <a:gd name="connsiteX12" fmla="*/ 1491483 w 5969000"/>
              <a:gd name="connsiteY12" fmla="*/ 0 h 1185676"/>
              <a:gd name="connsiteX13" fmla="*/ 1455431 w 5969000"/>
              <a:gd name="connsiteY13" fmla="*/ 0 h 1185676"/>
              <a:gd name="connsiteX14" fmla="*/ 825500 w 5969000"/>
              <a:gd name="connsiteY14" fmla="*/ 0 h 1185676"/>
              <a:gd name="connsiteX15" fmla="*/ 0 w 5969000"/>
              <a:gd name="connsiteY15" fmla="*/ 0 h 1185676"/>
              <a:gd name="connsiteX16" fmla="*/ 0 w 5969000"/>
              <a:gd name="connsiteY16" fmla="*/ 1185676 h 1185676"/>
              <a:gd name="connsiteX17" fmla="*/ 825500 w 5969000"/>
              <a:gd name="connsiteY17" fmla="*/ 1185676 h 1185676"/>
              <a:gd name="connsiteX18" fmla="*/ 1455431 w 5969000"/>
              <a:gd name="connsiteY18" fmla="*/ 1185676 h 1185676"/>
              <a:gd name="connsiteX19" fmla="*/ 1491483 w 5969000"/>
              <a:gd name="connsiteY19" fmla="*/ 1185676 h 1185676"/>
              <a:gd name="connsiteX20" fmla="*/ 1603748 w 5969000"/>
              <a:gd name="connsiteY20" fmla="*/ 1185676 h 1185676"/>
              <a:gd name="connsiteX21" fmla="*/ 2280931 w 5969000"/>
              <a:gd name="connsiteY21" fmla="*/ 1185676 h 1185676"/>
              <a:gd name="connsiteX22" fmla="*/ 2316983 w 5969000"/>
              <a:gd name="connsiteY22" fmla="*/ 1185676 h 1185676"/>
              <a:gd name="connsiteX23" fmla="*/ 2429248 w 5969000"/>
              <a:gd name="connsiteY23" fmla="*/ 1185676 h 1185676"/>
              <a:gd name="connsiteX24" fmla="*/ 2946914 w 5969000"/>
              <a:gd name="connsiteY24" fmla="*/ 1185676 h 1185676"/>
              <a:gd name="connsiteX25" fmla="*/ 3059179 w 5969000"/>
              <a:gd name="connsiteY25" fmla="*/ 1185676 h 1185676"/>
              <a:gd name="connsiteX26" fmla="*/ 3095231 w 5969000"/>
              <a:gd name="connsiteY26" fmla="*/ 1185676 h 1185676"/>
              <a:gd name="connsiteX27" fmla="*/ 3772414 w 5969000"/>
              <a:gd name="connsiteY27" fmla="*/ 1185676 h 1185676"/>
              <a:gd name="connsiteX28" fmla="*/ 3884679 w 5969000"/>
              <a:gd name="connsiteY28" fmla="*/ 1185676 h 1185676"/>
              <a:gd name="connsiteX29" fmla="*/ 3920731 w 5969000"/>
              <a:gd name="connsiteY29" fmla="*/ 1185676 h 1185676"/>
              <a:gd name="connsiteX30" fmla="*/ 4550662 w 5969000"/>
              <a:gd name="connsiteY30" fmla="*/ 1185676 h 1185676"/>
              <a:gd name="connsiteX31" fmla="*/ 5376162 w 5969000"/>
              <a:gd name="connsiteY31" fmla="*/ 1185676 h 1185676"/>
              <a:gd name="connsiteX32" fmla="*/ 5969000 w 5969000"/>
              <a:gd name="connsiteY32" fmla="*/ 592838 h 1185676"/>
              <a:gd name="connsiteX33" fmla="*/ 5376162 w 5969000"/>
              <a:gd name="connsiteY33" fmla="*/ 0 h 11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69000" h="1185676">
                <a:moveTo>
                  <a:pt x="5376162" y="0"/>
                </a:moveTo>
                <a:lnTo>
                  <a:pt x="4550662" y="0"/>
                </a:lnTo>
                <a:lnTo>
                  <a:pt x="3920731" y="0"/>
                </a:lnTo>
                <a:lnTo>
                  <a:pt x="3884679" y="0"/>
                </a:lnTo>
                <a:lnTo>
                  <a:pt x="3772414" y="0"/>
                </a:lnTo>
                <a:lnTo>
                  <a:pt x="3095231" y="0"/>
                </a:lnTo>
                <a:lnTo>
                  <a:pt x="3059179" y="0"/>
                </a:lnTo>
                <a:lnTo>
                  <a:pt x="2946914" y="0"/>
                </a:lnTo>
                <a:lnTo>
                  <a:pt x="2429248" y="0"/>
                </a:lnTo>
                <a:lnTo>
                  <a:pt x="2316983" y="0"/>
                </a:lnTo>
                <a:lnTo>
                  <a:pt x="2280931" y="0"/>
                </a:lnTo>
                <a:lnTo>
                  <a:pt x="1603748" y="0"/>
                </a:lnTo>
                <a:lnTo>
                  <a:pt x="1491483" y="0"/>
                </a:lnTo>
                <a:lnTo>
                  <a:pt x="1455431" y="0"/>
                </a:lnTo>
                <a:lnTo>
                  <a:pt x="825500" y="0"/>
                </a:lnTo>
                <a:lnTo>
                  <a:pt x="0" y="0"/>
                </a:lnTo>
                <a:lnTo>
                  <a:pt x="0" y="1185676"/>
                </a:lnTo>
                <a:lnTo>
                  <a:pt x="825500" y="1185676"/>
                </a:lnTo>
                <a:lnTo>
                  <a:pt x="1455431" y="1185676"/>
                </a:lnTo>
                <a:lnTo>
                  <a:pt x="1491483" y="1185676"/>
                </a:lnTo>
                <a:lnTo>
                  <a:pt x="1603748" y="1185676"/>
                </a:lnTo>
                <a:lnTo>
                  <a:pt x="2280931" y="1185676"/>
                </a:lnTo>
                <a:lnTo>
                  <a:pt x="2316983" y="1185676"/>
                </a:lnTo>
                <a:lnTo>
                  <a:pt x="2429248" y="1185676"/>
                </a:lnTo>
                <a:lnTo>
                  <a:pt x="2946914" y="1185676"/>
                </a:lnTo>
                <a:lnTo>
                  <a:pt x="3059179" y="1185676"/>
                </a:lnTo>
                <a:lnTo>
                  <a:pt x="3095231" y="1185676"/>
                </a:lnTo>
                <a:lnTo>
                  <a:pt x="3772414" y="1185676"/>
                </a:lnTo>
                <a:lnTo>
                  <a:pt x="3884679" y="1185676"/>
                </a:lnTo>
                <a:lnTo>
                  <a:pt x="3920731" y="1185676"/>
                </a:lnTo>
                <a:lnTo>
                  <a:pt x="4550662" y="1185676"/>
                </a:lnTo>
                <a:lnTo>
                  <a:pt x="5376162" y="1185676"/>
                </a:lnTo>
                <a:cubicBezTo>
                  <a:pt x="5703578" y="1185676"/>
                  <a:pt x="5969000" y="920254"/>
                  <a:pt x="5969000" y="592838"/>
                </a:cubicBezTo>
                <a:cubicBezTo>
                  <a:pt x="5969000" y="265423"/>
                  <a:pt x="5703578" y="0"/>
                  <a:pt x="5376162" y="0"/>
                </a:cubicBez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en-US" sz="260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687731" y="1941672"/>
            <a:ext cx="1078446" cy="1071818"/>
            <a:chOff x="2374001" y="299842"/>
            <a:chExt cx="3577634" cy="355565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8" name="Freeform 37"/>
            <p:cNvSpPr/>
            <p:nvPr/>
          </p:nvSpPr>
          <p:spPr>
            <a:xfrm rot="20863527">
              <a:off x="2417946" y="732919"/>
              <a:ext cx="1833462" cy="3078048"/>
            </a:xfrm>
            <a:custGeom>
              <a:avLst/>
              <a:gdLst>
                <a:gd name="connsiteX0" fmla="*/ 1767385 w 1993554"/>
                <a:gd name="connsiteY0" fmla="*/ 0 h 3534770"/>
                <a:gd name="connsiteX1" fmla="*/ 1948090 w 1993554"/>
                <a:gd name="connsiteY1" fmla="*/ 9125 h 3534770"/>
                <a:gd name="connsiteX2" fmla="*/ 1993554 w 1993554"/>
                <a:gd name="connsiteY2" fmla="*/ 16064 h 3534770"/>
                <a:gd name="connsiteX3" fmla="*/ 1863533 w 1993554"/>
                <a:gd name="connsiteY3" fmla="*/ 35907 h 3534770"/>
                <a:gd name="connsiteX4" fmla="*/ 452338 w 1993554"/>
                <a:gd name="connsiteY4" fmla="*/ 1767385 h 3534770"/>
                <a:gd name="connsiteX5" fmla="*/ 1863533 w 1993554"/>
                <a:gd name="connsiteY5" fmla="*/ 3498863 h 3534770"/>
                <a:gd name="connsiteX6" fmla="*/ 1993554 w 1993554"/>
                <a:gd name="connsiteY6" fmla="*/ 3518707 h 3534770"/>
                <a:gd name="connsiteX7" fmla="*/ 1948090 w 1993554"/>
                <a:gd name="connsiteY7" fmla="*/ 3525645 h 3534770"/>
                <a:gd name="connsiteX8" fmla="*/ 1767385 w 1993554"/>
                <a:gd name="connsiteY8" fmla="*/ 3534770 h 3534770"/>
                <a:gd name="connsiteX9" fmla="*/ 0 w 1993554"/>
                <a:gd name="connsiteY9" fmla="*/ 1767385 h 3534770"/>
                <a:gd name="connsiteX10" fmla="*/ 1767385 w 1993554"/>
                <a:gd name="connsiteY10" fmla="*/ 0 h 353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3554" h="3534770">
                  <a:moveTo>
                    <a:pt x="1767385" y="0"/>
                  </a:moveTo>
                  <a:cubicBezTo>
                    <a:pt x="1828391" y="0"/>
                    <a:pt x="1888676" y="3091"/>
                    <a:pt x="1948090" y="9125"/>
                  </a:cubicBezTo>
                  <a:lnTo>
                    <a:pt x="1993554" y="16064"/>
                  </a:lnTo>
                  <a:lnTo>
                    <a:pt x="1863533" y="35907"/>
                  </a:lnTo>
                  <a:cubicBezTo>
                    <a:pt x="1058166" y="200709"/>
                    <a:pt x="452338" y="913298"/>
                    <a:pt x="452338" y="1767385"/>
                  </a:cubicBezTo>
                  <a:cubicBezTo>
                    <a:pt x="452338" y="2621473"/>
                    <a:pt x="1058166" y="3334061"/>
                    <a:pt x="1863533" y="3498863"/>
                  </a:cubicBezTo>
                  <a:lnTo>
                    <a:pt x="1993554" y="3518707"/>
                  </a:lnTo>
                  <a:lnTo>
                    <a:pt x="1948090" y="3525645"/>
                  </a:lnTo>
                  <a:cubicBezTo>
                    <a:pt x="1888676" y="3531679"/>
                    <a:pt x="1828391" y="3534770"/>
                    <a:pt x="1767385" y="3534770"/>
                  </a:cubicBezTo>
                  <a:cubicBezTo>
                    <a:pt x="791285" y="3534770"/>
                    <a:pt x="0" y="2743485"/>
                    <a:pt x="0" y="1767385"/>
                  </a:cubicBezTo>
                  <a:cubicBezTo>
                    <a:pt x="0" y="791285"/>
                    <a:pt x="791285" y="0"/>
                    <a:pt x="1767385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73100" dir="1500000" sx="112000" sy="112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defTabSz="100824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6" kern="0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74001" y="320724"/>
              <a:ext cx="3534770" cy="353477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00824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6" kern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416865" y="299842"/>
              <a:ext cx="3534770" cy="3534770"/>
            </a:xfrm>
            <a:prstGeom prst="ellipse">
              <a:avLst/>
            </a:prstGeom>
            <a:gradFill flip="none" rotWithShape="1">
              <a:gsLst>
                <a:gs pos="57000">
                  <a:srgbClr val="A5A5A5">
                    <a:lumMod val="5000"/>
                    <a:lumOff val="95000"/>
                  </a:srgbClr>
                </a:gs>
                <a:gs pos="80000">
                  <a:srgbClr val="A5A5A5">
                    <a:lumMod val="45000"/>
                    <a:lumOff val="5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00824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16" b="1" kern="0">
                <a:solidFill>
                  <a:srgbClr val="C44D58"/>
                </a:solidFill>
              </a:endParaRPr>
            </a:p>
          </p:txBody>
        </p:sp>
      </p:grpSp>
      <p:sp>
        <p:nvSpPr>
          <p:cNvPr id="42011" name="TextBox 82"/>
          <p:cNvSpPr txBox="1">
            <a:spLocks noChangeArrowheads="1"/>
          </p:cNvSpPr>
          <p:nvPr/>
        </p:nvSpPr>
        <p:spPr bwMode="auto">
          <a:xfrm>
            <a:off x="7766180" y="2215970"/>
            <a:ext cx="5288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008063">
              <a:lnSpc>
                <a:spcPct val="90000"/>
              </a:lnSpc>
              <a:spcBef>
                <a:spcPts val="11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Calibri" charset="0"/>
              </a:defRPr>
            </a:lvl1pPr>
            <a:lvl2pPr marL="755650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charset="0"/>
              </a:defRPr>
            </a:lvl2pPr>
            <a:lvl3pPr marL="125888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</a:defRPr>
            </a:lvl3pPr>
            <a:lvl4pPr marL="1763713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4pPr>
            <a:lvl5pPr marL="226853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5pPr>
            <a:lvl6pPr marL="2725738" indent="-250825" defTabSz="10080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6pPr>
            <a:lvl7pPr marL="3182938" indent="-250825" defTabSz="10080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7pPr>
            <a:lvl8pPr marL="3640138" indent="-250825" defTabSz="10080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8pPr>
            <a:lvl9pPr marL="4097338" indent="-250825" defTabSz="1008063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n-lt"/>
              </a:rPr>
              <a:t>Strategic Investment Areas</a:t>
            </a:r>
          </a:p>
        </p:txBody>
      </p:sp>
      <p:sp>
        <p:nvSpPr>
          <p:cNvPr id="91" name="Arc 90"/>
          <p:cNvSpPr/>
          <p:nvPr/>
        </p:nvSpPr>
        <p:spPr>
          <a:xfrm rot="5400000">
            <a:off x="1721972" y="1616076"/>
            <a:ext cx="4411662" cy="4411662"/>
          </a:xfrm>
          <a:prstGeom prst="arc">
            <a:avLst>
              <a:gd name="adj1" fmla="val 10850491"/>
              <a:gd name="adj2" fmla="val 0"/>
            </a:avLst>
          </a:prstGeom>
          <a:ln w="57150">
            <a:solidFill>
              <a:srgbClr val="37818E"/>
            </a:solidFill>
            <a:headEnd type="none" w="lg" len="lg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defTabSz="10082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6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96A66F-40E6-48EB-92D1-981700ACBB57}"/>
              </a:ext>
            </a:extLst>
          </p:cNvPr>
          <p:cNvSpPr/>
          <p:nvPr/>
        </p:nvSpPr>
        <p:spPr>
          <a:xfrm>
            <a:off x="7884886" y="3725577"/>
            <a:ext cx="5532120" cy="601537"/>
          </a:xfrm>
          <a:prstGeom prst="rect">
            <a:avLst/>
          </a:prstGeom>
          <a:solidFill>
            <a:srgbClr val="DEEBF7"/>
          </a:solidFill>
          <a:effectLst>
            <a:glow rad="127000">
              <a:srgbClr val="DEEBF7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>
              <a:lnSpc>
                <a:spcPct val="107000"/>
              </a:lnSpc>
              <a:spcAft>
                <a:spcPts val="799"/>
              </a:spcAft>
            </a:pPr>
            <a:r>
              <a:rPr lang="en-US" sz="2400" b="1" i="1" dirty="0">
                <a:solidFill>
                  <a:srgbClr val="1F4E79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Pharmaceutical Sector Opportunities </a:t>
            </a:r>
          </a:p>
        </p:txBody>
      </p:sp>
      <p:pic>
        <p:nvPicPr>
          <p:cNvPr id="31" name="Picture 1">
            <a:extLst>
              <a:ext uri="{FF2B5EF4-FFF2-40B4-BE49-F238E27FC236}">
                <a16:creationId xmlns:a16="http://schemas.microsoft.com/office/drawing/2014/main" xmlns="" id="{136B55CA-D4E0-4496-B33C-AE90D14A0C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6999" y="2106176"/>
            <a:ext cx="3622717" cy="3404039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Chevron 19">
            <a:extLst>
              <a:ext uri="{FF2B5EF4-FFF2-40B4-BE49-F238E27FC236}">
                <a16:creationId xmlns:a16="http://schemas.microsoft.com/office/drawing/2014/main" xmlns="" id="{0DA4F9B9-E9B0-4A11-B447-5D392CB695E8}"/>
              </a:ext>
            </a:extLst>
          </p:cNvPr>
          <p:cNvSpPr/>
          <p:nvPr/>
        </p:nvSpPr>
        <p:spPr>
          <a:xfrm>
            <a:off x="12053279" y="79376"/>
            <a:ext cx="365760" cy="182880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Chevron 20">
            <a:extLst>
              <a:ext uri="{FF2B5EF4-FFF2-40B4-BE49-F238E27FC236}">
                <a16:creationId xmlns:a16="http://schemas.microsoft.com/office/drawing/2014/main" xmlns="" id="{182A9A4B-F3D0-477A-A110-C62F6D562642}"/>
              </a:ext>
            </a:extLst>
          </p:cNvPr>
          <p:cNvSpPr/>
          <p:nvPr/>
        </p:nvSpPr>
        <p:spPr>
          <a:xfrm>
            <a:off x="11720168" y="79376"/>
            <a:ext cx="365760" cy="182880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Chevron 21">
            <a:extLst>
              <a:ext uri="{FF2B5EF4-FFF2-40B4-BE49-F238E27FC236}">
                <a16:creationId xmlns:a16="http://schemas.microsoft.com/office/drawing/2014/main" xmlns="" id="{8629437F-968B-45FB-B725-D4065916073B}"/>
              </a:ext>
            </a:extLst>
          </p:cNvPr>
          <p:cNvSpPr/>
          <p:nvPr/>
        </p:nvSpPr>
        <p:spPr>
          <a:xfrm>
            <a:off x="11387057" y="79376"/>
            <a:ext cx="365760" cy="182880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Pentagon 22">
            <a:extLst>
              <a:ext uri="{FF2B5EF4-FFF2-40B4-BE49-F238E27FC236}">
                <a16:creationId xmlns:a16="http://schemas.microsoft.com/office/drawing/2014/main" xmlns="" id="{40DAD42D-05EE-49B5-9618-9F8242C79906}"/>
              </a:ext>
            </a:extLst>
          </p:cNvPr>
          <p:cNvSpPr/>
          <p:nvPr/>
        </p:nvSpPr>
        <p:spPr>
          <a:xfrm>
            <a:off x="11053946" y="79376"/>
            <a:ext cx="365760" cy="182880"/>
          </a:xfrm>
          <a:prstGeom prst="homePlate">
            <a:avLst/>
          </a:prstGeom>
          <a:solidFill>
            <a:srgbClr val="597792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9" name="Chevron 19">
            <a:extLst>
              <a:ext uri="{FF2B5EF4-FFF2-40B4-BE49-F238E27FC236}">
                <a16:creationId xmlns:a16="http://schemas.microsoft.com/office/drawing/2014/main" xmlns="" id="{52AC48FC-3BA5-4654-A70D-3879C8E8407D}"/>
              </a:ext>
            </a:extLst>
          </p:cNvPr>
          <p:cNvSpPr/>
          <p:nvPr/>
        </p:nvSpPr>
        <p:spPr>
          <a:xfrm>
            <a:off x="12386391" y="79376"/>
            <a:ext cx="365760" cy="182880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Chevron 19">
            <a:extLst>
              <a:ext uri="{FF2B5EF4-FFF2-40B4-BE49-F238E27FC236}">
                <a16:creationId xmlns:a16="http://schemas.microsoft.com/office/drawing/2014/main" xmlns="" id="{7643E87B-2B2E-477E-99DF-070790BA65CB}"/>
              </a:ext>
            </a:extLst>
          </p:cNvPr>
          <p:cNvSpPr/>
          <p:nvPr/>
        </p:nvSpPr>
        <p:spPr>
          <a:xfrm>
            <a:off x="12719501" y="79376"/>
            <a:ext cx="365760" cy="182880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1" name="Chevron 19">
            <a:extLst>
              <a:ext uri="{FF2B5EF4-FFF2-40B4-BE49-F238E27FC236}">
                <a16:creationId xmlns:a16="http://schemas.microsoft.com/office/drawing/2014/main" xmlns="" id="{4DB4F54C-471F-4A92-B56B-53B4129F9108}"/>
              </a:ext>
            </a:extLst>
          </p:cNvPr>
          <p:cNvSpPr/>
          <p:nvPr/>
        </p:nvSpPr>
        <p:spPr>
          <a:xfrm>
            <a:off x="13052613" y="79376"/>
            <a:ext cx="365760" cy="182880"/>
          </a:xfrm>
          <a:prstGeom prst="chevron">
            <a:avLst/>
          </a:prstGeom>
          <a:solidFill>
            <a:srgbClr val="DEEBF7"/>
          </a:solidFill>
          <a:ln w="12700"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CBFE281C-9E5A-4F0E-B26B-D6B9577E2A89}"/>
              </a:ext>
            </a:extLst>
          </p:cNvPr>
          <p:cNvSpPr/>
          <p:nvPr/>
        </p:nvSpPr>
        <p:spPr bwMode="auto">
          <a:xfrm rot="5400000">
            <a:off x="3784835" y="1419227"/>
            <a:ext cx="360363" cy="360361"/>
          </a:xfrm>
          <a:prstGeom prst="ellipse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008063">
              <a:lnSpc>
                <a:spcPct val="90000"/>
              </a:lnSpc>
              <a:spcBef>
                <a:spcPts val="11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Calibri" charset="0"/>
              </a:defRPr>
            </a:lvl1pPr>
            <a:lvl2pPr marL="755650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charset="0"/>
              </a:defRPr>
            </a:lvl2pPr>
            <a:lvl3pPr marL="125888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</a:defRPr>
            </a:lvl3pPr>
            <a:lvl4pPr marL="1763713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4pPr>
            <a:lvl5pPr marL="226853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5pPr>
            <a:lvl6pPr marL="27257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6pPr>
            <a:lvl7pPr marL="31829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7pPr>
            <a:lvl8pPr marL="36401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8pPr>
            <a:lvl9pPr marL="40973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9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6F03361-97AD-49F7-A428-2D7070A22A24}"/>
              </a:ext>
            </a:extLst>
          </p:cNvPr>
          <p:cNvSpPr/>
          <p:nvPr/>
        </p:nvSpPr>
        <p:spPr bwMode="auto">
          <a:xfrm rot="5400000">
            <a:off x="5742309" y="2744101"/>
            <a:ext cx="360363" cy="360363"/>
          </a:xfrm>
          <a:prstGeom prst="ellipse">
            <a:avLst/>
          </a:prstGeom>
          <a:solidFill>
            <a:srgbClr val="00206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008063">
              <a:lnSpc>
                <a:spcPct val="90000"/>
              </a:lnSpc>
              <a:spcBef>
                <a:spcPts val="11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Calibri" charset="0"/>
              </a:defRPr>
            </a:lvl1pPr>
            <a:lvl2pPr marL="755650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charset="0"/>
              </a:defRPr>
            </a:lvl2pPr>
            <a:lvl3pPr marL="125888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</a:defRPr>
            </a:lvl3pPr>
            <a:lvl4pPr marL="1763713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4pPr>
            <a:lvl5pPr marL="226853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5pPr>
            <a:lvl6pPr marL="27257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6pPr>
            <a:lvl7pPr marL="31829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7pPr>
            <a:lvl8pPr marL="36401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8pPr>
            <a:lvl9pPr marL="40973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9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159398CA-7D3C-48DA-A45C-0D2FDA174E92}"/>
              </a:ext>
            </a:extLst>
          </p:cNvPr>
          <p:cNvSpPr/>
          <p:nvPr/>
        </p:nvSpPr>
        <p:spPr bwMode="auto">
          <a:xfrm rot="5400000">
            <a:off x="5758863" y="4522728"/>
            <a:ext cx="360363" cy="360361"/>
          </a:xfrm>
          <a:prstGeom prst="ellipse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008063">
              <a:lnSpc>
                <a:spcPct val="90000"/>
              </a:lnSpc>
              <a:spcBef>
                <a:spcPts val="11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Calibri" charset="0"/>
              </a:defRPr>
            </a:lvl1pPr>
            <a:lvl2pPr marL="755650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charset="0"/>
              </a:defRPr>
            </a:lvl2pPr>
            <a:lvl3pPr marL="125888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</a:defRPr>
            </a:lvl3pPr>
            <a:lvl4pPr marL="1763713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4pPr>
            <a:lvl5pPr marL="226853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5pPr>
            <a:lvl6pPr marL="27257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6pPr>
            <a:lvl7pPr marL="31829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7pPr>
            <a:lvl8pPr marL="36401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8pPr>
            <a:lvl9pPr marL="40973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9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4F87466-F83F-4FE7-9A3D-F1D97C6E1AD3}"/>
              </a:ext>
            </a:extLst>
          </p:cNvPr>
          <p:cNvSpPr/>
          <p:nvPr/>
        </p:nvSpPr>
        <p:spPr bwMode="auto">
          <a:xfrm rot="5400000">
            <a:off x="3784835" y="5860290"/>
            <a:ext cx="360363" cy="360361"/>
          </a:xfrm>
          <a:prstGeom prst="ellipse">
            <a:avLst/>
          </a:prstGeom>
          <a:solidFill>
            <a:srgbClr val="DEEBF7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defTabSz="1008063">
              <a:lnSpc>
                <a:spcPct val="90000"/>
              </a:lnSpc>
              <a:spcBef>
                <a:spcPts val="1100"/>
              </a:spcBef>
              <a:buFont typeface="Arial" charset="0"/>
              <a:buChar char="•"/>
              <a:defRPr sz="3000">
                <a:solidFill>
                  <a:schemeClr val="tx1"/>
                </a:solidFill>
                <a:latin typeface="Calibri" charset="0"/>
              </a:defRPr>
            </a:lvl1pPr>
            <a:lvl2pPr marL="755650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charset="0"/>
              </a:defRPr>
            </a:lvl2pPr>
            <a:lvl3pPr marL="125888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Calibri" charset="0"/>
              </a:defRPr>
            </a:lvl3pPr>
            <a:lvl4pPr marL="1763713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4pPr>
            <a:lvl5pPr marL="2268538" indent="-250825" defTabSz="1008063">
              <a:lnSpc>
                <a:spcPct val="90000"/>
              </a:lnSpc>
              <a:spcBef>
                <a:spcPts val="550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5pPr>
            <a:lvl6pPr marL="27257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6pPr>
            <a:lvl7pPr marL="31829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7pPr>
            <a:lvl8pPr marL="36401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8pPr>
            <a:lvl9pPr marL="4097338" indent="-250825" defTabSz="1008063" fontAlgn="base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charset="0"/>
              <a:buChar char="•"/>
              <a:defRPr sz="19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9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5714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63152-48A2-4B2B-963C-9C5BF14D710B}"/>
              </a:ext>
            </a:extLst>
          </p:cNvPr>
          <p:cNvSpPr txBox="1"/>
          <p:nvPr/>
        </p:nvSpPr>
        <p:spPr>
          <a:xfrm>
            <a:off x="991033" y="150812"/>
            <a:ext cx="12333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Strategic sectors have been identified for investment including the pharmaceutical industry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0ED780-9A86-4C05-BC22-C8493E73CA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3626745-BED2-406D-AAC4-4CD93F808E5C}"/>
              </a:ext>
            </a:extLst>
          </p:cNvPr>
          <p:cNvSpPr/>
          <p:nvPr/>
        </p:nvSpPr>
        <p:spPr>
          <a:xfrm>
            <a:off x="5697643" y="2513228"/>
            <a:ext cx="182880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Pharmaceuticals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AB0E5A2-BAB4-4B85-82EA-1AF5EAC94A59}"/>
              </a:ext>
            </a:extLst>
          </p:cNvPr>
          <p:cNvSpPr/>
          <p:nvPr/>
        </p:nvSpPr>
        <p:spPr>
          <a:xfrm>
            <a:off x="8632727" y="3254188"/>
            <a:ext cx="182880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r"/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-processing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79B425D-718C-47C9-B7B1-9FB1526549BC}"/>
              </a:ext>
            </a:extLst>
          </p:cNvPr>
          <p:cNvSpPr/>
          <p:nvPr/>
        </p:nvSpPr>
        <p:spPr>
          <a:xfrm>
            <a:off x="8311981" y="5499169"/>
            <a:ext cx="182880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Textile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7D632B5D-3F1C-4056-B2DF-90566A13FA31}"/>
              </a:ext>
            </a:extLst>
          </p:cNvPr>
          <p:cNvSpPr/>
          <p:nvPr/>
        </p:nvSpPr>
        <p:spPr>
          <a:xfrm>
            <a:off x="6986501" y="6731845"/>
            <a:ext cx="182880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Leather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C67CE07A-2B37-43F1-8CB9-C1F0CDA6DEE6}"/>
              </a:ext>
            </a:extLst>
          </p:cNvPr>
          <p:cNvSpPr/>
          <p:nvPr/>
        </p:nvSpPr>
        <p:spPr>
          <a:xfrm>
            <a:off x="4783243" y="6784948"/>
            <a:ext cx="182880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/>
            <a:r>
              <a:rPr lang="en-GB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A9890313-3161-40FE-9A6E-8B9AE729AD18}"/>
              </a:ext>
            </a:extLst>
          </p:cNvPr>
          <p:cNvSpPr/>
          <p:nvPr/>
        </p:nvSpPr>
        <p:spPr>
          <a:xfrm>
            <a:off x="3931558" y="3135249"/>
            <a:ext cx="1828800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B008517-9102-4D9F-9F0D-8233E89AEA84}"/>
              </a:ext>
            </a:extLst>
          </p:cNvPr>
          <p:cNvSpPr/>
          <p:nvPr/>
        </p:nvSpPr>
        <p:spPr>
          <a:xfrm>
            <a:off x="3283698" y="5100535"/>
            <a:ext cx="2160226" cy="364693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lvl="0"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49D8D1E-A859-420C-9991-EDB258A26B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697" y="3845228"/>
            <a:ext cx="207817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s://static.thenounproject.com/png/2232004-200.png">
            <a:extLst>
              <a:ext uri="{FF2B5EF4-FFF2-40B4-BE49-F238E27FC236}">
                <a16:creationId xmlns:a16="http://schemas.microsoft.com/office/drawing/2014/main" xmlns="" id="{7C93A6E6-EECA-4F8E-B952-8EC932D36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79" y="1405332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static.thenounproject.com/png/1790571-200.png">
            <a:extLst>
              <a:ext uri="{FF2B5EF4-FFF2-40B4-BE49-F238E27FC236}">
                <a16:creationId xmlns:a16="http://schemas.microsoft.com/office/drawing/2014/main" xmlns="" id="{8FA919F8-9CC8-444C-9887-CC3B337F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58" y="1718021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static.thenounproject.com/png/2234868-200.png">
            <a:extLst>
              <a:ext uri="{FF2B5EF4-FFF2-40B4-BE49-F238E27FC236}">
                <a16:creationId xmlns:a16="http://schemas.microsoft.com/office/drawing/2014/main" xmlns="" id="{461A9599-B35C-423E-ACC3-82F86D28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81" y="3668313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https://static.thenounproject.com/png/1949142-200.png">
            <a:extLst>
              <a:ext uri="{FF2B5EF4-FFF2-40B4-BE49-F238E27FC236}">
                <a16:creationId xmlns:a16="http://schemas.microsoft.com/office/drawing/2014/main" xmlns="" id="{C5517142-AD51-455B-93A7-01D0B14C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39" y="5561015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https://static.thenounproject.com/png/1950129-200.png">
            <a:extLst>
              <a:ext uri="{FF2B5EF4-FFF2-40B4-BE49-F238E27FC236}">
                <a16:creationId xmlns:a16="http://schemas.microsoft.com/office/drawing/2014/main" xmlns="" id="{9A2EE729-BA9F-4C75-AB35-F7A0C36AF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624" y="5508803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7" name="Picture 17" descr="https://static.thenounproject.com/png/2318207-200.png">
            <a:extLst>
              <a:ext uri="{FF2B5EF4-FFF2-40B4-BE49-F238E27FC236}">
                <a16:creationId xmlns:a16="http://schemas.microsoft.com/office/drawing/2014/main" xmlns="" id="{663DC20B-19DD-47FD-90B0-413588F7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40" y="4174968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https://static.thenounproject.com/png/2188954-200.png">
            <a:extLst>
              <a:ext uri="{FF2B5EF4-FFF2-40B4-BE49-F238E27FC236}">
                <a16:creationId xmlns:a16="http://schemas.microsoft.com/office/drawing/2014/main" xmlns="" id="{98D66A7C-9176-484B-8E77-0C6C243C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610" y="1884679"/>
            <a:ext cx="1332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EF5DE830-22C6-4651-B95F-53731B82D8AD}"/>
              </a:ext>
            </a:extLst>
          </p:cNvPr>
          <p:cNvSpPr/>
          <p:nvPr/>
        </p:nvSpPr>
        <p:spPr>
          <a:xfrm>
            <a:off x="5443924" y="1158242"/>
            <a:ext cx="2375773" cy="2212520"/>
          </a:xfrm>
          <a:prstGeom prst="ellipse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CD97C586-49C3-4461-876B-20428AF1B059}"/>
              </a:ext>
            </a:extLst>
          </p:cNvPr>
          <p:cNvSpPr/>
          <p:nvPr/>
        </p:nvSpPr>
        <p:spPr>
          <a:xfrm>
            <a:off x="10733872" y="1158242"/>
            <a:ext cx="360000" cy="360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D66C15A9-C45C-4CA0-A01B-F3428F36637B}"/>
              </a:ext>
            </a:extLst>
          </p:cNvPr>
          <p:cNvSpPr/>
          <p:nvPr/>
        </p:nvSpPr>
        <p:spPr>
          <a:xfrm>
            <a:off x="10983522" y="1118947"/>
            <a:ext cx="2130757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 focus </a:t>
            </a:r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xmlns="" id="{546DD829-D439-4C92-A732-9AFDC006E155}"/>
              </a:ext>
            </a:extLst>
          </p:cNvPr>
          <p:cNvSpPr/>
          <p:nvPr/>
        </p:nvSpPr>
        <p:spPr>
          <a:xfrm>
            <a:off x="5468958" y="4418665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4887BB4-EAA6-4F79-AB19-1B16A1941580}"/>
              </a:ext>
            </a:extLst>
          </p:cNvPr>
          <p:cNvSpPr/>
          <p:nvPr/>
        </p:nvSpPr>
        <p:spPr>
          <a:xfrm>
            <a:off x="5756133" y="3705239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08727A4B-2A16-452A-A414-03D12F85F828}"/>
              </a:ext>
            </a:extLst>
          </p:cNvPr>
          <p:cNvSpPr/>
          <p:nvPr/>
        </p:nvSpPr>
        <p:spPr>
          <a:xfrm>
            <a:off x="6599324" y="3347624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xmlns="" id="{325B7954-CB72-42D4-95C1-3874F61B15F6}"/>
              </a:ext>
            </a:extLst>
          </p:cNvPr>
          <p:cNvSpPr/>
          <p:nvPr/>
        </p:nvSpPr>
        <p:spPr>
          <a:xfrm>
            <a:off x="7720901" y="3691425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xmlns="" id="{89F53DF9-0883-439F-B634-54506C2356B2}"/>
              </a:ext>
            </a:extLst>
          </p:cNvPr>
          <p:cNvSpPr/>
          <p:nvPr/>
        </p:nvSpPr>
        <p:spPr>
          <a:xfrm>
            <a:off x="8140016" y="4676537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xmlns="" id="{3FDDE2FB-D38C-49D5-AC0A-2FFD039CAE44}"/>
              </a:ext>
            </a:extLst>
          </p:cNvPr>
          <p:cNvSpPr/>
          <p:nvPr/>
        </p:nvSpPr>
        <p:spPr>
          <a:xfrm>
            <a:off x="7349943" y="5636877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Flowchart: Connector 88">
            <a:extLst>
              <a:ext uri="{FF2B5EF4-FFF2-40B4-BE49-F238E27FC236}">
                <a16:creationId xmlns:a16="http://schemas.microsoft.com/office/drawing/2014/main" xmlns="" id="{5C26F8E1-0A13-46DF-A171-267B669D485B}"/>
              </a:ext>
            </a:extLst>
          </p:cNvPr>
          <p:cNvSpPr/>
          <p:nvPr/>
        </p:nvSpPr>
        <p:spPr>
          <a:xfrm>
            <a:off x="5756133" y="5405014"/>
            <a:ext cx="180000" cy="180000"/>
          </a:xfrm>
          <a:prstGeom prst="flowChartConnector">
            <a:avLst/>
          </a:prstGeom>
          <a:solidFill>
            <a:srgbClr val="5977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5495956" y="3379725"/>
            <a:ext cx="2730256" cy="2466162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3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0C2D04A-49C3-49BE-A149-D28EB0C7875F}"/>
              </a:ext>
            </a:extLst>
          </p:cNvPr>
          <p:cNvSpPr/>
          <p:nvPr/>
        </p:nvSpPr>
        <p:spPr>
          <a:xfrm>
            <a:off x="-3158" y="0"/>
            <a:ext cx="5290564" cy="74208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70976D-8116-41AD-A8A7-895E107C1835}"/>
              </a:ext>
            </a:extLst>
          </p:cNvPr>
          <p:cNvSpPr txBox="1"/>
          <p:nvPr/>
        </p:nvSpPr>
        <p:spPr>
          <a:xfrm>
            <a:off x="433135" y="2277912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4000" b="1" dirty="0">
                <a:solidFill>
                  <a:srgbClr val="FFC000"/>
                </a:solidFill>
              </a:rPr>
              <a:t>Ethiopia </a:t>
            </a:r>
            <a:r>
              <a:rPr lang="en-US" altLang="en-US" sz="4000" b="1" dirty="0">
                <a:solidFill>
                  <a:schemeClr val="bg1"/>
                </a:solidFill>
              </a:rPr>
              <a:t>has a clear vision for industrialization that builds from its rapid economic growth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EEF2502F-D3C6-4C4A-A60A-10841F44D2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6F3A7C8-2F94-483F-A6FF-564A254FD464}"/>
              </a:ext>
            </a:extLst>
          </p:cNvPr>
          <p:cNvSpPr/>
          <p:nvPr/>
        </p:nvSpPr>
        <p:spPr>
          <a:xfrm>
            <a:off x="6386178" y="895536"/>
            <a:ext cx="67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One of the fastest growing economies </a:t>
            </a:r>
            <a:r>
              <a:rPr lang="en-GB" alt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with </a:t>
            </a:r>
            <a:r>
              <a:rPr lang="en-GB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9.68</a:t>
            </a:r>
            <a:r>
              <a:rPr lang="en-US" altLang="en-US" sz="2000" b="1" dirty="0">
                <a:solidFill>
                  <a:srgbClr val="FFC000"/>
                </a:solidFill>
                <a:cs typeface="Arial" panose="020B0604020202020204" pitchFamily="34" charset="0"/>
              </a:rPr>
              <a:t>% </a:t>
            </a: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average growth over the past 10 years.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CFE0644-0FB2-4E31-A662-FC0366734484}"/>
              </a:ext>
            </a:extLst>
          </p:cNvPr>
          <p:cNvSpPr/>
          <p:nvPr/>
        </p:nvSpPr>
        <p:spPr>
          <a:xfrm>
            <a:off x="6343317" y="2258817"/>
            <a:ext cx="67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One of the top destinations for foreign direct investment, standing </a:t>
            </a:r>
            <a:r>
              <a:rPr lang="en-US" altLang="en-US" sz="2000" b="1" dirty="0">
                <a:solidFill>
                  <a:srgbClr val="FFC000"/>
                </a:solidFill>
              </a:rPr>
              <a:t>5</a:t>
            </a:r>
            <a:r>
              <a:rPr lang="en-US" altLang="en-US" sz="2000" b="1" baseline="30000" dirty="0">
                <a:solidFill>
                  <a:srgbClr val="FFC000"/>
                </a:solidFill>
              </a:rPr>
              <a:t>th</a:t>
            </a:r>
            <a:r>
              <a:rPr lang="en-US" altLang="en-US" sz="2000" b="1" dirty="0">
                <a:solidFill>
                  <a:srgbClr val="FFC000"/>
                </a:solidFill>
              </a:rPr>
              <a:t> in Africa.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66B816-2122-473C-8882-752B24407676}"/>
              </a:ext>
            </a:extLst>
          </p:cNvPr>
          <p:cNvSpPr/>
          <p:nvPr/>
        </p:nvSpPr>
        <p:spPr>
          <a:xfrm>
            <a:off x="6386178" y="3622098"/>
            <a:ext cx="676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Productive labor force with more than 60% of its population between the </a:t>
            </a:r>
            <a:r>
              <a:rPr lang="en-US" sz="2000" b="1" dirty="0">
                <a:solidFill>
                  <a:srgbClr val="FFC000"/>
                </a:solidFill>
              </a:rPr>
              <a:t>ages of 15 – 65.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67F6E9F-9179-4258-B71E-8D68EE91118C}"/>
              </a:ext>
            </a:extLst>
          </p:cNvPr>
          <p:cNvSpPr/>
          <p:nvPr/>
        </p:nvSpPr>
        <p:spPr>
          <a:xfrm>
            <a:off x="6429039" y="4985378"/>
            <a:ext cx="672147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FFC000"/>
                </a:solidFill>
              </a:rPr>
              <a:t>Dedicated leadership </a:t>
            </a:r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with a vision to become a manufacturing hub in Africa by 2025.</a:t>
            </a:r>
          </a:p>
        </p:txBody>
      </p:sp>
      <p:pic>
        <p:nvPicPr>
          <p:cNvPr id="18" name="Picture 2" descr="https://static.thenounproject.com/png/2500351-200.png">
            <a:extLst>
              <a:ext uri="{FF2B5EF4-FFF2-40B4-BE49-F238E27FC236}">
                <a16:creationId xmlns:a16="http://schemas.microsoft.com/office/drawing/2014/main" xmlns="" id="{042B36D8-2BFA-4B4D-8429-1DC8D6D2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98140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static.thenounproject.com/png/2478948-200.png">
            <a:extLst>
              <a:ext uri="{FF2B5EF4-FFF2-40B4-BE49-F238E27FC236}">
                <a16:creationId xmlns:a16="http://schemas.microsoft.com/office/drawing/2014/main" xmlns="" id="{645F0FD3-15AB-4A20-975E-F16A3B36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233862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static.thenounproject.com/png/200058-200.png">
            <a:extLst>
              <a:ext uri="{FF2B5EF4-FFF2-40B4-BE49-F238E27FC236}">
                <a16:creationId xmlns:a16="http://schemas.microsoft.com/office/drawing/2014/main" xmlns="" id="{0CDFEB71-AC18-4325-A444-CACA8B02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369584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atic.thenounproject.com/png/17141-200.png">
            <a:extLst>
              <a:ext uri="{FF2B5EF4-FFF2-40B4-BE49-F238E27FC236}">
                <a16:creationId xmlns:a16="http://schemas.microsoft.com/office/drawing/2014/main" xmlns="" id="{F2CFF1C5-FAA9-4113-A121-765487D6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5053065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375AF3-2ACB-4AF5-AD62-7D51B9548EF7}"/>
              </a:ext>
            </a:extLst>
          </p:cNvPr>
          <p:cNvSpPr/>
          <p:nvPr/>
        </p:nvSpPr>
        <p:spPr>
          <a:xfrm>
            <a:off x="6429039" y="6076929"/>
            <a:ext cx="6721475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en-US" sz="2000" dirty="0">
                <a:solidFill>
                  <a:schemeClr val="bg2">
                    <a:lumMod val="25000"/>
                  </a:schemeClr>
                </a:solidFill>
              </a:rPr>
              <a:t>A member of </a:t>
            </a:r>
            <a:r>
              <a:rPr lang="en-US" altLang="en-US" sz="2000" b="1" dirty="0">
                <a:solidFill>
                  <a:srgbClr val="FFC000"/>
                </a:solidFill>
              </a:rPr>
              <a:t>p</a:t>
            </a:r>
            <a:r>
              <a:rPr lang="en-US" sz="2000" b="1" dirty="0">
                <a:solidFill>
                  <a:srgbClr val="FFC000"/>
                </a:solidFill>
              </a:rPr>
              <a:t>referential trade agreements and bilateral investment treaties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lang="en-US" sz="2000" dirty="0">
                <a:solidFill>
                  <a:srgbClr val="FFC00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COMESA, EBA,AGOA, etc.</a:t>
            </a:r>
          </a:p>
          <a:p>
            <a:pPr eaLnBrk="1" hangingPunct="1"/>
            <a:endParaRPr lang="en-US" alt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419" name="Picture 35" descr="https://static.thenounproject.com/png/2496550-200.png">
            <a:extLst>
              <a:ext uri="{FF2B5EF4-FFF2-40B4-BE49-F238E27FC236}">
                <a16:creationId xmlns:a16="http://schemas.microsoft.com/office/drawing/2014/main" xmlns="" id="{0612BE12-A292-4BFA-8645-479855D9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45" y="6132586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33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524E014A-23E5-410B-8732-758132494EB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524E014A-23E5-410B-8732-758132494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1390653" y="303214"/>
            <a:ext cx="12053887" cy="970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4287" tIns="52145" rIns="104287" bIns="52145" numCol="1" anchor="ctr" anchorCtr="0" compatLnSpc="1">
            <a:prstTxWarp prst="textNoShape">
              <a:avLst/>
            </a:prstTxWarp>
          </a:bodyPr>
          <a:lstStyle>
            <a:lvl1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algn="l" defTabSz="5207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defTabSz="5207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114293">
              <a:defRPr/>
            </a:pP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The </a:t>
            </a:r>
            <a:r>
              <a:rPr lang="en-US" altLang="en-US" sz="2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GoE</a:t>
            </a:r>
            <a:r>
              <a:rPr lang="en-US" alt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ea typeface="Arial" charset="0"/>
                <a:cs typeface="Arial" charset="0"/>
              </a:rPr>
              <a:t> has identified Pharmaceutical as one of the priority sectors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528E-310C-1542-8C9E-9DBE50D22EA2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7044B5-8E3E-45CE-9321-0F5C7765A9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03214"/>
            <a:ext cx="1238251" cy="101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33D0FF9A-A8D7-4F08-BB70-A0480A351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52" y="1651002"/>
            <a:ext cx="3794126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A7EA7F8-EDDA-4235-BBFC-AADE477DA9CD}"/>
              </a:ext>
            </a:extLst>
          </p:cNvPr>
          <p:cNvSpPr/>
          <p:nvPr/>
        </p:nvSpPr>
        <p:spPr bwMode="auto">
          <a:xfrm>
            <a:off x="4751613" y="1651008"/>
            <a:ext cx="8305574" cy="44326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33" lvl="1" indent="-233347" eaLnBrk="1" hangingPunct="1">
              <a:buFont typeface="Arial" panose="020B0604020202020204" pitchFamily="34" charset="0"/>
              <a:buChar char="•"/>
            </a:pPr>
            <a:endParaRPr lang="en-US" altLang="en-US" sz="2001" dirty="0">
              <a:solidFill>
                <a:prstClr val="black"/>
              </a:solidFill>
              <a:cs typeface="Arial" charset="0"/>
            </a:endParaRPr>
          </a:p>
          <a:p>
            <a:pPr marL="285733" lvl="1" indent="-233347" eaLnBrk="1" hangingPunct="1">
              <a:buFont typeface="Arial" panose="020B0604020202020204" pitchFamily="34" charset="0"/>
              <a:buChar char="•"/>
            </a:pPr>
            <a:r>
              <a:rPr lang="en-US" altLang="en-US" sz="2001" dirty="0">
                <a:solidFill>
                  <a:prstClr val="black"/>
                </a:solidFill>
                <a:cs typeface="Arial" charset="0"/>
              </a:rPr>
              <a:t>Ethiopia is </a:t>
            </a:r>
            <a:r>
              <a:rPr lang="en-US" altLang="en-US" sz="2001" b="1" dirty="0">
                <a:solidFill>
                  <a:prstClr val="black"/>
                </a:solidFill>
                <a:cs typeface="Arial" charset="0"/>
              </a:rPr>
              <a:t>one of the first African countries to develop national strategy for pharmaceutical manufacturing</a:t>
            </a:r>
          </a:p>
          <a:p>
            <a:pPr marL="285733" lvl="1" indent="-233347" eaLnBrk="1" hangingPunct="1"/>
            <a:endParaRPr lang="en-US" altLang="en-US" sz="2001" dirty="0">
              <a:solidFill>
                <a:prstClr val="black"/>
              </a:solidFill>
              <a:cs typeface="Arial" charset="0"/>
            </a:endParaRPr>
          </a:p>
          <a:p>
            <a:pPr marL="628609" lvl="2" indent="-233347" eaLnBrk="1" hangingPunct="1">
              <a:buFont typeface="Arial" panose="020B0604020202020204" pitchFamily="34" charset="0"/>
              <a:buChar char="–"/>
            </a:pPr>
            <a:r>
              <a:rPr lang="en-US" altLang="en-US" sz="2001" b="1" i="1" dirty="0">
                <a:solidFill>
                  <a:prstClr val="black"/>
                </a:solidFill>
                <a:cs typeface="Arial" charset="0"/>
              </a:rPr>
              <a:t>Strategy: T</a:t>
            </a:r>
            <a:r>
              <a:rPr lang="en-US" altLang="en-US" sz="2001" dirty="0">
                <a:solidFill>
                  <a:prstClr val="black"/>
                </a:solidFill>
                <a:cs typeface="Arial" charset="0"/>
              </a:rPr>
              <a:t>o grow exports in addition to substituting imports and improving access to medicines</a:t>
            </a:r>
          </a:p>
          <a:p>
            <a:pPr marL="285733" lvl="2" indent="-233347" eaLnBrk="1" hangingPunct="1"/>
            <a:endParaRPr lang="en-US" altLang="en-US" sz="2001" dirty="0">
              <a:solidFill>
                <a:prstClr val="black"/>
              </a:solidFill>
              <a:cs typeface="Arial" charset="0"/>
            </a:endParaRPr>
          </a:p>
          <a:p>
            <a:pPr marL="285733" lvl="1" indent="-233347" eaLnBrk="1" hangingPunct="1">
              <a:buFont typeface="Arial" panose="020B0604020202020204" pitchFamily="34" charset="0"/>
              <a:buChar char="•"/>
            </a:pPr>
            <a:r>
              <a:rPr lang="en-US" altLang="en-US" sz="2001" dirty="0">
                <a:solidFill>
                  <a:prstClr val="black"/>
                </a:solidFill>
                <a:cs typeface="Arial" charset="0"/>
              </a:rPr>
              <a:t>The Government will </a:t>
            </a:r>
            <a:r>
              <a:rPr lang="en-US" altLang="en-US" sz="2001" b="1" dirty="0">
                <a:solidFill>
                  <a:prstClr val="black"/>
                </a:solidFill>
                <a:cs typeface="Arial" charset="0"/>
              </a:rPr>
              <a:t>develop state of the art Industrial Parks specialized in pharmaceutical manufacturing</a:t>
            </a:r>
          </a:p>
          <a:p>
            <a:pPr marL="52386" lvl="1" indent="0" eaLnBrk="1" hangingPunct="1"/>
            <a:endParaRPr lang="en-US" altLang="en-US" sz="2001" b="1" dirty="0">
              <a:solidFill>
                <a:prstClr val="black"/>
              </a:solidFill>
              <a:cs typeface="Arial" charset="0"/>
            </a:endParaRPr>
          </a:p>
          <a:p>
            <a:pPr marL="285733" lvl="1" indent="-233347" eaLnBrk="1" hangingPunct="1">
              <a:buFont typeface="Arial" panose="020B0604020202020204" pitchFamily="34" charset="0"/>
              <a:buChar char="•"/>
            </a:pPr>
            <a:r>
              <a:rPr lang="en-US" altLang="en-US" sz="2001" dirty="0">
                <a:solidFill>
                  <a:prstClr val="black"/>
                </a:solidFill>
                <a:cs typeface="Arial" charset="0"/>
              </a:rPr>
              <a:t>Dual benefit of increasing </a:t>
            </a:r>
            <a:r>
              <a:rPr lang="en-US" altLang="en-US" sz="2001" b="1" dirty="0">
                <a:solidFill>
                  <a:prstClr val="black"/>
                </a:solidFill>
                <a:cs typeface="Arial" charset="0"/>
              </a:rPr>
              <a:t>access to medicines </a:t>
            </a:r>
            <a:r>
              <a:rPr lang="en-US" altLang="en-US" sz="2001" dirty="0">
                <a:solidFill>
                  <a:prstClr val="black"/>
                </a:solidFill>
                <a:cs typeface="Arial" charset="0"/>
              </a:rPr>
              <a:t>and promoting </a:t>
            </a:r>
            <a:r>
              <a:rPr lang="en-US" altLang="en-US" sz="2001" b="1" dirty="0">
                <a:solidFill>
                  <a:prstClr val="black"/>
                </a:solidFill>
                <a:cs typeface="Arial" charset="0"/>
              </a:rPr>
              <a:t>rapid industrialization</a:t>
            </a:r>
            <a:r>
              <a:rPr lang="en-US" altLang="en-US" sz="2001" dirty="0">
                <a:solidFill>
                  <a:prstClr val="black"/>
                </a:solidFill>
                <a:cs typeface="Arial" charset="0"/>
              </a:rPr>
              <a:t> of the country</a:t>
            </a:r>
          </a:p>
          <a:p>
            <a:pPr marL="285733" lvl="1" indent="-233347" eaLnBrk="1" hangingPunct="1">
              <a:buFont typeface="Arial" panose="020B0604020202020204" pitchFamily="34" charset="0"/>
              <a:buChar char="•"/>
            </a:pPr>
            <a:endParaRPr lang="en-US" altLang="en-US" sz="2001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0E1F53-ABED-463A-9FD8-1DF26624E45D}"/>
              </a:ext>
            </a:extLst>
          </p:cNvPr>
          <p:cNvSpPr/>
          <p:nvPr/>
        </p:nvSpPr>
        <p:spPr>
          <a:xfrm>
            <a:off x="4751613" y="6199525"/>
            <a:ext cx="8305574" cy="6949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eaLnBrk="1" hangingPunct="1"/>
            <a:r>
              <a:rPr lang="en-US" altLang="en-US" sz="2001" b="1" dirty="0">
                <a:solidFill>
                  <a:schemeClr val="tx1"/>
                </a:solidFill>
                <a:cs typeface="Arial" panose="020B0604020202020204" pitchFamily="34" charset="0"/>
              </a:rPr>
              <a:t>Goal: </a:t>
            </a:r>
            <a:r>
              <a:rPr lang="en-US" altLang="en-US" sz="2001" b="1" u="sng" dirty="0">
                <a:solidFill>
                  <a:schemeClr val="tx1"/>
                </a:solidFill>
                <a:cs typeface="Arial" panose="020B0604020202020204" pitchFamily="34" charset="0"/>
              </a:rPr>
              <a:t>To become a pharmaceutical manufacturing hub in Africa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EE88ED9A-E8EA-49DD-B4CC-5CFFF28F6092}"/>
              </a:ext>
            </a:extLst>
          </p:cNvPr>
          <p:cNvSpPr/>
          <p:nvPr/>
        </p:nvSpPr>
        <p:spPr>
          <a:xfrm rot="5400000">
            <a:off x="1844788" y="4141791"/>
            <a:ext cx="5243512" cy="261938"/>
          </a:xfrm>
          <a:prstGeom prst="triangl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6"/>
          </a:p>
        </p:txBody>
      </p:sp>
    </p:spTree>
    <p:extLst>
      <p:ext uri="{BB962C8B-B14F-4D97-AF65-F5344CB8AC3E}">
        <p14:creationId xmlns:p14="http://schemas.microsoft.com/office/powerpoint/2010/main" val="178791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F2A79CE-8194-48F7-A371-F95E0663B2FC}"/>
              </a:ext>
            </a:extLst>
          </p:cNvPr>
          <p:cNvGrpSpPr/>
          <p:nvPr/>
        </p:nvGrpSpPr>
        <p:grpSpPr>
          <a:xfrm>
            <a:off x="-4707" y="35851"/>
            <a:ext cx="13449245" cy="7423996"/>
            <a:chOff x="-107577" y="0"/>
            <a:chExt cx="13449245" cy="74239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31619331-44AA-481F-9648-99644D0E7999}"/>
                </a:ext>
              </a:extLst>
            </p:cNvPr>
            <p:cNvSpPr/>
            <p:nvPr/>
          </p:nvSpPr>
          <p:spPr>
            <a:xfrm>
              <a:off x="8051104" y="3176"/>
              <a:ext cx="5290564" cy="742082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Arrow: Pentagon 5">
              <a:extLst>
                <a:ext uri="{FF2B5EF4-FFF2-40B4-BE49-F238E27FC236}">
                  <a16:creationId xmlns:a16="http://schemas.microsoft.com/office/drawing/2014/main" xmlns="" id="{E64C5288-278B-4091-BD9F-40CEC4D4353D}"/>
                </a:ext>
              </a:extLst>
            </p:cNvPr>
            <p:cNvSpPr/>
            <p:nvPr/>
          </p:nvSpPr>
          <p:spPr>
            <a:xfrm>
              <a:off x="-107577" y="0"/>
              <a:ext cx="8828668" cy="7408862"/>
            </a:xfrm>
            <a:prstGeom prst="homePlate">
              <a:avLst>
                <a:gd name="adj" fmla="val 873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63152-48A2-4B2B-963C-9C5BF14D710B}"/>
              </a:ext>
            </a:extLst>
          </p:cNvPr>
          <p:cNvSpPr txBox="1"/>
          <p:nvPr/>
        </p:nvSpPr>
        <p:spPr>
          <a:xfrm>
            <a:off x="1022780" y="150812"/>
            <a:ext cx="7131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The Pharmaceutical manufacturing industry is nascent with a potential for growth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0ED780-9A86-4C05-BC22-C8493E73CA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AC12027-EC18-471B-A29B-0A59B35A462B}"/>
              </a:ext>
            </a:extLst>
          </p:cNvPr>
          <p:cNvSpPr/>
          <p:nvPr/>
        </p:nvSpPr>
        <p:spPr>
          <a:xfrm>
            <a:off x="1321607" y="1656176"/>
            <a:ext cx="2756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28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Ethiopia’s pharmaceutical sector market size </a:t>
            </a:r>
            <a:endParaRPr lang="en-US" altLang="en-US" sz="28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E96A8184-9537-4616-8E73-4078820BAC18}"/>
              </a:ext>
            </a:extLst>
          </p:cNvPr>
          <p:cNvSpPr/>
          <p:nvPr/>
        </p:nvSpPr>
        <p:spPr>
          <a:xfrm>
            <a:off x="4132068" y="1678480"/>
            <a:ext cx="1620000" cy="1620000"/>
          </a:xfrm>
          <a:prstGeom prst="flowChartConnector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ECF852-529B-4431-9D8B-26757D394B30}"/>
              </a:ext>
            </a:extLst>
          </p:cNvPr>
          <p:cNvSpPr txBox="1"/>
          <p:nvPr/>
        </p:nvSpPr>
        <p:spPr>
          <a:xfrm>
            <a:off x="4247761" y="2070903"/>
            <a:ext cx="1388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B050"/>
                </a:solidFill>
              </a:rPr>
              <a:t>~ 1 B </a:t>
            </a:r>
          </a:p>
          <a:p>
            <a:pPr algn="ctr"/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USD by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173B39-57F4-43A5-B6E9-47E1C87D512F}"/>
              </a:ext>
            </a:extLst>
          </p:cNvPr>
          <p:cNvSpPr txBox="1"/>
          <p:nvPr/>
        </p:nvSpPr>
        <p:spPr>
          <a:xfrm>
            <a:off x="1321607" y="3957692"/>
            <a:ext cx="5817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Mainly driven by:</a:t>
            </a:r>
          </a:p>
        </p:txBody>
      </p:sp>
      <p:pic>
        <p:nvPicPr>
          <p:cNvPr id="19496" name="Picture 40" descr="https://static.thenounproject.com/png/2078661-200.png">
            <a:extLst>
              <a:ext uri="{FF2B5EF4-FFF2-40B4-BE49-F238E27FC236}">
                <a16:creationId xmlns:a16="http://schemas.microsoft.com/office/drawing/2014/main" xmlns="" id="{0B269932-39E4-4913-A4CA-EBC0D269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37" y="4437599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810AC4-698C-40C0-9AE4-E01CC3D7747C}"/>
              </a:ext>
            </a:extLst>
          </p:cNvPr>
          <p:cNvSpPr txBox="1"/>
          <p:nvPr/>
        </p:nvSpPr>
        <p:spPr>
          <a:xfrm>
            <a:off x="2048603" y="4542027"/>
            <a:ext cx="3155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Import-nearly 85%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0105381-D169-4D17-9B91-28917E9493AB}"/>
              </a:ext>
            </a:extLst>
          </p:cNvPr>
          <p:cNvCxnSpPr/>
          <p:nvPr/>
        </p:nvCxnSpPr>
        <p:spPr>
          <a:xfrm>
            <a:off x="1485900" y="5010179"/>
            <a:ext cx="63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99" name="Picture 43" descr="https://static.thenounproject.com/png/2764040-200.png">
            <a:extLst>
              <a:ext uri="{FF2B5EF4-FFF2-40B4-BE49-F238E27FC236}">
                <a16:creationId xmlns:a16="http://schemas.microsoft.com/office/drawing/2014/main" xmlns="" id="{16B095EF-0829-45C5-AA52-00235E1D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37" y="499712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FBDE338-43A8-44D2-BC0A-B36D1117483E}"/>
              </a:ext>
            </a:extLst>
          </p:cNvPr>
          <p:cNvSpPr txBox="1"/>
          <p:nvPr/>
        </p:nvSpPr>
        <p:spPr>
          <a:xfrm>
            <a:off x="1882756" y="5083362"/>
            <a:ext cx="604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12% of GDP to health (75% on </a:t>
            </a:r>
            <a:r>
              <a:rPr lang="en-GB" sz="1600" dirty="0"/>
              <a:t>essential medicines &amp; services)</a:t>
            </a:r>
            <a:endParaRPr lang="en-GB" sz="1600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E1B1B2CB-6CA6-4C29-8E83-97E5DF3A2294}"/>
              </a:ext>
            </a:extLst>
          </p:cNvPr>
          <p:cNvCxnSpPr/>
          <p:nvPr/>
        </p:nvCxnSpPr>
        <p:spPr>
          <a:xfrm>
            <a:off x="1485900" y="5562629"/>
            <a:ext cx="63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02" name="Picture 46" descr="https://static.thenounproject.com/png/1451503-200.png">
            <a:extLst>
              <a:ext uri="{FF2B5EF4-FFF2-40B4-BE49-F238E27FC236}">
                <a16:creationId xmlns:a16="http://schemas.microsoft.com/office/drawing/2014/main" xmlns="" id="{B8965CB1-008E-47EE-A0FE-FE20E3199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337" y="558232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32918D6-80BF-41DA-8777-3330C6B7A65E}"/>
              </a:ext>
            </a:extLst>
          </p:cNvPr>
          <p:cNvSpPr txBox="1"/>
          <p:nvPr/>
        </p:nvSpPr>
        <p:spPr>
          <a:xfrm>
            <a:off x="1891935" y="5610339"/>
            <a:ext cx="604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Out of pocket expenditure (46% of total expenditure)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154EFAD-674F-42BA-9D2A-731BAD590FC4}"/>
              </a:ext>
            </a:extLst>
          </p:cNvPr>
          <p:cNvCxnSpPr/>
          <p:nvPr/>
        </p:nvCxnSpPr>
        <p:spPr>
          <a:xfrm>
            <a:off x="1495079" y="6089606"/>
            <a:ext cx="63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04" name="Picture 48" descr="https://static.thenounproject.com/png/17141-200.png">
            <a:extLst>
              <a:ext uri="{FF2B5EF4-FFF2-40B4-BE49-F238E27FC236}">
                <a16:creationId xmlns:a16="http://schemas.microsoft.com/office/drawing/2014/main" xmlns="" id="{109B5883-72DB-4D95-AB63-FAB4570F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81" y="5980536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366175A-6AEB-45DD-A294-902C7BF758F5}"/>
              </a:ext>
            </a:extLst>
          </p:cNvPr>
          <p:cNvSpPr txBox="1"/>
          <p:nvPr/>
        </p:nvSpPr>
        <p:spPr>
          <a:xfrm>
            <a:off x="1890097" y="6137317"/>
            <a:ext cx="6046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 Government’s 10 years expenditure for the sector (15B USD 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82CF05F9-B898-4DA9-9154-010F264D8AD1}"/>
              </a:ext>
            </a:extLst>
          </p:cNvPr>
          <p:cNvCxnSpPr/>
          <p:nvPr/>
        </p:nvCxnSpPr>
        <p:spPr>
          <a:xfrm>
            <a:off x="1493241" y="6572516"/>
            <a:ext cx="6336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DEF18DB7-FE47-4986-9445-C95597185171}"/>
              </a:ext>
            </a:extLst>
          </p:cNvPr>
          <p:cNvSpPr/>
          <p:nvPr/>
        </p:nvSpPr>
        <p:spPr>
          <a:xfrm>
            <a:off x="10031150" y="1386794"/>
            <a:ext cx="1980000" cy="19800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5A8168D-92D2-4A74-9F25-DE8B1A794EA6}"/>
              </a:ext>
            </a:extLst>
          </p:cNvPr>
          <p:cNvSpPr txBox="1"/>
          <p:nvPr/>
        </p:nvSpPr>
        <p:spPr>
          <a:xfrm>
            <a:off x="10104940" y="1855906"/>
            <a:ext cx="18417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50000"/>
                  </a:schemeClr>
                </a:solidFill>
              </a:rPr>
              <a:t>~ 4 B </a:t>
            </a:r>
          </a:p>
          <a:p>
            <a:pPr algn="ctr"/>
            <a:r>
              <a:rPr lang="en-GB" sz="20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USD by 2030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099A175F-8C8F-460C-BAC3-AD0A1225A079}"/>
              </a:ext>
            </a:extLst>
          </p:cNvPr>
          <p:cNvSpPr/>
          <p:nvPr/>
        </p:nvSpPr>
        <p:spPr>
          <a:xfrm>
            <a:off x="9977814" y="1333044"/>
            <a:ext cx="2088000" cy="2088000"/>
          </a:xfrm>
          <a:prstGeom prst="flowChartConnector">
            <a:avLst/>
          </a:prstGeom>
          <a:noFill/>
          <a:ln w="28575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6F7C72A-14A2-45D9-A25C-7CA67B936566}"/>
              </a:ext>
            </a:extLst>
          </p:cNvPr>
          <p:cNvSpPr txBox="1"/>
          <p:nvPr/>
        </p:nvSpPr>
        <p:spPr>
          <a:xfrm>
            <a:off x="8979305" y="3892428"/>
            <a:ext cx="42299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6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of the first African countries 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a national strategy for pharmaceutical manufacturing</a:t>
            </a:r>
          </a:p>
          <a:p>
            <a:pPr marL="338136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solidFill>
                  <a:srgbClr val="FFC000"/>
                </a:solidFill>
              </a:rPr>
              <a:t>Strong investment policy focused on pharmaceuticals</a:t>
            </a: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r>
              <a:rPr lang="en-US" altLang="en-US" sz="1800" dirty="0">
                <a:solidFill>
                  <a:schemeClr val="bg1"/>
                </a:solidFill>
              </a:rPr>
              <a:t>including tax exemptions, one-stop-shop services and price preference in public procurement </a:t>
            </a:r>
          </a:p>
          <a:p>
            <a:pPr marL="338136" lvl="1" indent="-285750" eaLnBrk="1" hangingPunct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1800" dirty="0">
                <a:solidFill>
                  <a:schemeClr val="bg1"/>
                </a:solidFill>
              </a:rPr>
              <a:t>Potential to serve </a:t>
            </a:r>
            <a:r>
              <a:rPr lang="en-US" altLang="en-US" sz="1800" b="1" dirty="0">
                <a:solidFill>
                  <a:srgbClr val="FFC000"/>
                </a:solidFill>
              </a:rPr>
              <a:t>&gt;$20 billion </a:t>
            </a:r>
            <a:r>
              <a:rPr lang="en-US" altLang="en-US" sz="1800" dirty="0">
                <a:solidFill>
                  <a:schemeClr val="bg1"/>
                </a:solidFill>
              </a:rPr>
              <a:t>pharmaceutical market in Africa </a:t>
            </a:r>
          </a:p>
        </p:txBody>
      </p:sp>
    </p:spTree>
    <p:extLst>
      <p:ext uri="{BB962C8B-B14F-4D97-AF65-F5344CB8AC3E}">
        <p14:creationId xmlns:p14="http://schemas.microsoft.com/office/powerpoint/2010/main" val="2105729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13" imgW="378" imgH="377" progId="TCLayout.ActiveDocument.1">
                  <p:embed/>
                </p:oleObj>
              </mc:Choice>
              <mc:Fallback>
                <p:oleObj name="think-cell Slide" r:id="rId13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63152-48A2-4B2B-963C-9C5BF14D710B}"/>
              </a:ext>
            </a:extLst>
          </p:cNvPr>
          <p:cNvSpPr txBox="1"/>
          <p:nvPr/>
        </p:nvSpPr>
        <p:spPr>
          <a:xfrm>
            <a:off x="1022780" y="150812"/>
            <a:ext cx="11931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Ethiopian pharmaceutical market has been growing at 15% per year and was predicted to reach 1 billion by 2020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0ED780-9A86-4C05-BC22-C8493E73CA3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EE33B138-B839-4159-A88B-1A8C140EC422}"/>
              </a:ext>
            </a:extLst>
          </p:cNvPr>
          <p:cNvSpPr/>
          <p:nvPr/>
        </p:nvSpPr>
        <p:spPr>
          <a:xfrm>
            <a:off x="419526" y="1353922"/>
            <a:ext cx="8910741" cy="548123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D3A6DB5-F782-461A-A220-F3B03F405DB7}"/>
              </a:ext>
            </a:extLst>
          </p:cNvPr>
          <p:cNvSpPr txBox="1"/>
          <p:nvPr/>
        </p:nvSpPr>
        <p:spPr>
          <a:xfrm>
            <a:off x="843819" y="1436813"/>
            <a:ext cx="3995737" cy="7081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1" b="1" dirty="0">
                <a:latin typeface="+mn-lt"/>
              </a:rPr>
              <a:t>Pharmaceutical market in Ethiopia </a:t>
            </a:r>
          </a:p>
          <a:p>
            <a:pPr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1" dirty="0">
                <a:latin typeface="+mn-lt"/>
              </a:rPr>
              <a:t>(2015-30F), US$ million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3BFEB16-13E7-4916-901B-6AC1654C696A}"/>
              </a:ext>
            </a:extLst>
          </p:cNvPr>
          <p:cNvSpPr txBox="1"/>
          <p:nvPr/>
        </p:nvSpPr>
        <p:spPr>
          <a:xfrm>
            <a:off x="805318" y="6882400"/>
            <a:ext cx="97186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Note: </a:t>
            </a:r>
            <a:r>
              <a:rPr lang="en-US" sz="1200" dirty="0">
                <a:latin typeface="+mn-lt"/>
              </a:rPr>
              <a:t>*Forecast </a:t>
            </a:r>
            <a:endParaRPr lang="en-US" sz="1200" b="1" dirty="0">
              <a:latin typeface="+mn-lt"/>
            </a:endParaRPr>
          </a:p>
          <a:p>
            <a:pPr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Source</a:t>
            </a:r>
            <a:r>
              <a:rPr lang="en-US" sz="1200" dirty="0">
                <a:latin typeface="+mn-lt"/>
              </a:rPr>
              <a:t>: Frost &amp; Sullivan, World Bank, National Strategy and Plan of Action for Pharmaceutical Manufacturing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2E4B9711-A2BC-4BD2-B323-0B25B4FF1B4D}"/>
              </a:ext>
            </a:extLst>
          </p:cNvPr>
          <p:cNvCxnSpPr>
            <a:cxnSpLocks/>
          </p:cNvCxnSpPr>
          <p:nvPr/>
        </p:nvCxnSpPr>
        <p:spPr>
          <a:xfrm flipV="1">
            <a:off x="6186111" y="2370847"/>
            <a:ext cx="0" cy="402336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FEACED7D-E4A6-4B7D-A67E-48C5A8BFCFD6}"/>
              </a:ext>
            </a:extLst>
          </p:cNvPr>
          <p:cNvCxnSpPr>
            <a:cxnSpLocks/>
          </p:cNvCxnSpPr>
          <p:nvPr/>
        </p:nvCxnSpPr>
        <p:spPr>
          <a:xfrm>
            <a:off x="843819" y="2158610"/>
            <a:ext cx="792334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xmlns="" id="{E8F6956D-AA91-40EC-9CA7-47AC27EF1675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32207689"/>
              </p:ext>
            </p:extLst>
          </p:nvPr>
        </p:nvGraphicFramePr>
        <p:xfrm>
          <a:off x="967642" y="2486136"/>
          <a:ext cx="7923341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7BD74EDE-A531-40E3-97EE-94E415C3BCA5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7269844" y="6492985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A9E77826-251D-4F5C-BF9B-1DDCCF0B9664}" type="datetime'''''''''''2''''''''0''''2''''''''''5''''''F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2025F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ED6D2C11-40EB-4116-B0B2-807F1914FFC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580604" y="6492985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22F1C840-D0FB-430D-A11D-54EDB760D63F}" type="datetime'''''''''''''''''''2''''''''''0''''''''''''''''1''8''''''F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2018F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0454AA44-544F-4C09-B411-456EBC04360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960471" y="6492985"/>
            <a:ext cx="4762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67BE774-C127-4231-B2B2-4230A43D636A}" type="datetime'''''''2''''''''''''''01''''''5''''''''''''''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2015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D4265564-166A-4832-995F-7CD3CFDFA57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765361" y="6506696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BE417BE1-DA49-4697-B4B9-8A3C3C74E69C}" type="datetime'''2''''0''''''''''''''1''6''''''''''''''F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2016F</a:t>
            </a:fld>
            <a:r>
              <a:rPr lang="en-US" altLang="en-US" sz="1800" b="1" dirty="0">
                <a:sym typeface="+mn-lt"/>
              </a:rPr>
              <a:t>*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57121EF5-55AB-4B48-8793-B32196AA639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675027" y="6488176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998157B-4B01-4068-AFA9-09E90C8A3987}" type="datetime'''2''''''''0''''''''''1''''''''7''''''''''F''''''''''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2017F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753F1087-3FF9-4E4C-B9B4-C8DDD4757C72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143841" y="6492985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FB3B317D-9229-4A93-8253-BA107B4DAD88}" type="datetime'2''''''''0''''''''''30''''''''''F''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2030F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12C98F6B-A018-4643-9783-DD2544C7BCE0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5481074" y="6492985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98282D77-5E24-4C91-BFD5-7688DC8194B6}" type="datetime'''2''''''''0''''''''''''''''''1''''9''''''''''F''''''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2019F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5D035E3E-C79A-4E79-85D2-D7341B8F070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395847" y="6503030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FAA26D3D-D897-4be2-8F04-BA451C77F1D7}">
              <ma14:placeholderFlag xmlns="" xmlns:ma14="http://schemas.microsoft.com/office/mac/drawingml/2011/main" xmlns:lc="http://schemas.openxmlformats.org/drawingml/2006/lockedCanvas" val="1"/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250808" indent="-250808" algn="l" defTabSz="1007997" rtl="0" eaLnBrk="0" fontAlgn="base" hangingPunct="0">
              <a:lnSpc>
                <a:spcPct val="90000"/>
              </a:lnSpc>
              <a:spcBef>
                <a:spcPts val="1099"/>
              </a:spcBef>
              <a:spcAft>
                <a:spcPct val="0"/>
              </a:spcAft>
              <a:buFont typeface="Arial" charset="0"/>
              <a:buChar char="•"/>
              <a:defRPr sz="2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60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07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599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8392" indent="-250808" algn="l" defTabSz="1007997" rtl="0" eaLnBrk="0" fontAlgn="base" hangingPunct="0">
              <a:lnSpc>
                <a:spcPct val="90000"/>
              </a:lnSpc>
              <a:spcBef>
                <a:spcPts val="551"/>
              </a:spcBef>
              <a:spcAft>
                <a:spcPct val="0"/>
              </a:spcAft>
              <a:buFont typeface="Arial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669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791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912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036" indent="-252061" algn="l" defTabSz="1008244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fld id="{1870DC62-72CF-4090-8565-D089A73E8C66}" type="datetime'2''''''0''2''''''''''0''''''''''''F'''''''''">
              <a:rPr lang="en-US" altLang="en-US" sz="1800" b="1" smtClean="0">
                <a:sym typeface="+mn-lt"/>
              </a:rPr>
              <a:pPr marL="0" indent="0" algn="ctr">
                <a:spcBef>
                  <a:spcPct val="0"/>
                </a:spcBef>
                <a:buNone/>
              </a:pPr>
              <a:t>2020F</a:t>
            </a:fld>
            <a:endParaRPr lang="en-US" altLang="en-US" sz="1800" b="1" dirty="0">
              <a:sym typeface="+mn-lt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6C9254D9-3B09-42C8-AD4F-FE135E3D9CF0}"/>
              </a:ext>
            </a:extLst>
          </p:cNvPr>
          <p:cNvSpPr/>
          <p:nvPr/>
        </p:nvSpPr>
        <p:spPr>
          <a:xfrm>
            <a:off x="9589373" y="1353922"/>
            <a:ext cx="3655835" cy="548123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39155AA-A4A9-4F7E-B83E-BB2368FFEFDD}"/>
              </a:ext>
            </a:extLst>
          </p:cNvPr>
          <p:cNvSpPr txBox="1"/>
          <p:nvPr/>
        </p:nvSpPr>
        <p:spPr>
          <a:xfrm>
            <a:off x="9761249" y="1494045"/>
            <a:ext cx="31466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Local market has been </a:t>
            </a:r>
            <a:r>
              <a:rPr lang="en-US" altLang="en-US" sz="1800" b="1" dirty="0"/>
              <a:t>growing steadily at an average of 15% </a:t>
            </a:r>
            <a:r>
              <a:rPr lang="en-US" altLang="en-US" sz="1800" dirty="0"/>
              <a:t>per 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With growing population, </a:t>
            </a:r>
            <a:r>
              <a:rPr lang="en-US" altLang="en-US" sz="1800" b="1" dirty="0"/>
              <a:t>increased access to health services </a:t>
            </a:r>
            <a:r>
              <a:rPr lang="en-US" altLang="en-US" sz="1800" dirty="0"/>
              <a:t>and a  </a:t>
            </a:r>
            <a:r>
              <a:rPr lang="en-US" altLang="en-US" sz="1800" b="1" dirty="0"/>
              <a:t>growing middle-class</a:t>
            </a:r>
            <a:r>
              <a:rPr lang="en-US" altLang="en-US" sz="1800" dirty="0"/>
              <a:t>, demand is projected to grow exponentially &amp; reach &gt;3.6 billion by 2030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Ethiopia currently imports </a:t>
            </a:r>
            <a:r>
              <a:rPr lang="en-US" altLang="en-US" sz="1800" b="1" dirty="0"/>
              <a:t>~85% of its pharmaceutical needs </a:t>
            </a:r>
            <a:r>
              <a:rPr lang="en-US" altLang="en-US" sz="1800" dirty="0"/>
              <a:t>– a big gap that is yet to be fulfilled by manufacturing locally 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103B22C-3BF9-4F8A-873C-BD1733A2FD50}"/>
              </a:ext>
            </a:extLst>
          </p:cNvPr>
          <p:cNvGrpSpPr/>
          <p:nvPr/>
        </p:nvGrpSpPr>
        <p:grpSpPr>
          <a:xfrm>
            <a:off x="7705957" y="1465823"/>
            <a:ext cx="2736937" cy="530787"/>
            <a:chOff x="6515106" y="2433395"/>
            <a:chExt cx="2736937" cy="53078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4B584D8-AC36-42D1-AAD5-63197108B478}"/>
                </a:ext>
              </a:extLst>
            </p:cNvPr>
            <p:cNvSpPr/>
            <p:nvPr/>
          </p:nvSpPr>
          <p:spPr>
            <a:xfrm>
              <a:off x="6515106" y="2476106"/>
              <a:ext cx="178065" cy="191575"/>
            </a:xfrm>
            <a:prstGeom prst="rect">
              <a:avLst/>
            </a:prstGeom>
            <a:solidFill>
              <a:srgbClr val="50B9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92B7D81-EFC9-4A7A-9EC5-EDEF627C64DD}"/>
                </a:ext>
              </a:extLst>
            </p:cNvPr>
            <p:cNvSpPr txBox="1"/>
            <p:nvPr/>
          </p:nvSpPr>
          <p:spPr>
            <a:xfrm>
              <a:off x="6722269" y="2433395"/>
              <a:ext cx="2529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5 years forecast 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B613AD9A-4ECF-4D7C-9891-1867C00C572A}"/>
                </a:ext>
              </a:extLst>
            </p:cNvPr>
            <p:cNvSpPr/>
            <p:nvPr/>
          </p:nvSpPr>
          <p:spPr>
            <a:xfrm>
              <a:off x="6515106" y="2746620"/>
              <a:ext cx="178065" cy="1915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F560F25-AF16-4A8B-B31C-466FF1A75DE7}"/>
                </a:ext>
              </a:extLst>
            </p:cNvPr>
            <p:cNvSpPr txBox="1"/>
            <p:nvPr/>
          </p:nvSpPr>
          <p:spPr>
            <a:xfrm>
              <a:off x="6722269" y="2687183"/>
              <a:ext cx="2529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Annual forecast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2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2EB2AE2-0373-4AEC-981D-F627FB11FF0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4" imgW="378" imgH="377" progId="TCLayout.ActiveDocument.1">
                  <p:embed/>
                </p:oleObj>
              </mc:Choice>
              <mc:Fallback>
                <p:oleObj name="think-cell Slide" r:id="rId4" imgW="378" imgH="37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2EB2AE2-0373-4AEC-981D-F627FB11FF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963152-48A2-4B2B-963C-9C5BF14D710B}"/>
              </a:ext>
            </a:extLst>
          </p:cNvPr>
          <p:cNvSpPr txBox="1"/>
          <p:nvPr/>
        </p:nvSpPr>
        <p:spPr>
          <a:xfrm>
            <a:off x="1022780" y="150812"/>
            <a:ext cx="11931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3"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</a:rPr>
              <a:t>Large &amp; growing population and rising health care coverage make pharmaceutical manufacturing an attractive sector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E0ED780-9A86-4C05-BC22-C8493E73CA3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22" y="134773"/>
            <a:ext cx="1056983" cy="8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8808DA4-F4AD-41B1-9454-F1CC42F860CB}"/>
              </a:ext>
            </a:extLst>
          </p:cNvPr>
          <p:cNvSpPr/>
          <p:nvPr/>
        </p:nvSpPr>
        <p:spPr>
          <a:xfrm>
            <a:off x="1753571" y="1491702"/>
            <a:ext cx="11285146" cy="54812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C5527ED-3952-4513-A81F-EB41DA7D948D}"/>
              </a:ext>
            </a:extLst>
          </p:cNvPr>
          <p:cNvSpPr/>
          <p:nvPr/>
        </p:nvSpPr>
        <p:spPr>
          <a:xfrm>
            <a:off x="913875" y="2055400"/>
            <a:ext cx="1735947" cy="173514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C9F9D49C-B6FE-4C79-AEDF-FDACEDFE9A62}"/>
              </a:ext>
            </a:extLst>
          </p:cNvPr>
          <p:cNvSpPr/>
          <p:nvPr/>
        </p:nvSpPr>
        <p:spPr>
          <a:xfrm>
            <a:off x="913875" y="4510294"/>
            <a:ext cx="1735947" cy="173514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xmlns="" id="{A1B03E5E-814D-4DD1-B49C-FE415AB4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822" y="1621927"/>
            <a:ext cx="6345238" cy="4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1" b="1" dirty="0">
                <a:latin typeface="+mn-lt"/>
              </a:rPr>
              <a:t>Key drivers of pharmaceutical demand in Ethiopia</a:t>
            </a:r>
            <a:endParaRPr lang="en-US" altLang="en-US" sz="2001" dirty="0">
              <a:latin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EEFBA72-6A53-4A15-B14E-00B4395949BD}"/>
              </a:ext>
            </a:extLst>
          </p:cNvPr>
          <p:cNvCxnSpPr>
            <a:cxnSpLocks/>
          </p:cNvCxnSpPr>
          <p:nvPr/>
        </p:nvCxnSpPr>
        <p:spPr>
          <a:xfrm>
            <a:off x="2649822" y="2055400"/>
            <a:ext cx="9745378" cy="0"/>
          </a:xfrm>
          <a:prstGeom prst="line">
            <a:avLst/>
          </a:prstGeom>
          <a:ln w="9525">
            <a:solidFill>
              <a:srgbClr val="8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1385B5A-CD5A-447B-A971-9E79D2970031}"/>
              </a:ext>
            </a:extLst>
          </p:cNvPr>
          <p:cNvSpPr txBox="1"/>
          <p:nvPr/>
        </p:nvSpPr>
        <p:spPr>
          <a:xfrm>
            <a:off x="779463" y="7085549"/>
            <a:ext cx="97170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0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</a:rPr>
              <a:t>Source</a:t>
            </a:r>
            <a:r>
              <a:rPr lang="en-US" sz="1200" dirty="0">
                <a:latin typeface="+mn-lt"/>
              </a:rPr>
              <a:t>: Interviews, market research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782E489-48D4-4D88-92DA-1A1DDD374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2063" y="2348809"/>
            <a:ext cx="1063016" cy="10630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5F347C2D-B54A-45CC-B25D-D8BFA296E2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209" y="4628826"/>
            <a:ext cx="1340724" cy="134072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18B67CD-04F5-4157-9D75-FBBFD3CD03C4}"/>
              </a:ext>
            </a:extLst>
          </p:cNvPr>
          <p:cNvSpPr txBox="1"/>
          <p:nvPr/>
        </p:nvSpPr>
        <p:spPr>
          <a:xfrm>
            <a:off x="618287" y="6041242"/>
            <a:ext cx="2327121" cy="707886"/>
          </a:xfrm>
          <a:prstGeom prst="rect">
            <a:avLst/>
          </a:prstGeom>
          <a:solidFill>
            <a:srgbClr val="364D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Rising healthcare coverage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A1B11B-8C10-4F57-A7AB-4C9D3713DFF0}"/>
              </a:ext>
            </a:extLst>
          </p:cNvPr>
          <p:cNvSpPr txBox="1"/>
          <p:nvPr/>
        </p:nvSpPr>
        <p:spPr>
          <a:xfrm>
            <a:off x="618287" y="3572982"/>
            <a:ext cx="2327121" cy="707886"/>
          </a:xfrm>
          <a:prstGeom prst="rect">
            <a:avLst/>
          </a:prstGeom>
          <a:solidFill>
            <a:srgbClr val="364D6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Growing population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84EF799-ECE1-46D1-BEB8-FA3FA203C045}"/>
              </a:ext>
            </a:extLst>
          </p:cNvPr>
          <p:cNvSpPr txBox="1"/>
          <p:nvPr/>
        </p:nvSpPr>
        <p:spPr>
          <a:xfrm>
            <a:off x="3285342" y="2412022"/>
            <a:ext cx="91098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Second-largest population in Africa (&gt;100M, </a:t>
            </a:r>
            <a:r>
              <a:rPr lang="en-US" altLang="en-US" sz="1800" b="1" dirty="0"/>
              <a:t>~8.5% of Africa’s population</a:t>
            </a:r>
            <a:r>
              <a:rPr lang="en-US" altLang="en-US" sz="1800" dirty="0"/>
              <a:t>); growth of </a:t>
            </a:r>
            <a:r>
              <a:rPr lang="en-US" altLang="en-US" sz="1800" b="1" dirty="0"/>
              <a:t>2.3% per year </a:t>
            </a:r>
            <a:r>
              <a:rPr lang="en-US" altLang="en-US" sz="1800" dirty="0"/>
              <a:t>is expected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With average economic growth of &gt;10% per year, </a:t>
            </a:r>
            <a:r>
              <a:rPr lang="en-US" altLang="en-US" sz="1800" b="1" dirty="0"/>
              <a:t>increase in disposable income </a:t>
            </a:r>
            <a:r>
              <a:rPr lang="en-US" altLang="en-US" sz="1800" dirty="0"/>
              <a:t>will influence spending on pharmaceutical products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F42403A-4E42-454D-93F0-10E7B604BC21}"/>
              </a:ext>
            </a:extLst>
          </p:cNvPr>
          <p:cNvSpPr txBox="1"/>
          <p:nvPr/>
        </p:nvSpPr>
        <p:spPr>
          <a:xfrm>
            <a:off x="3285342" y="4583420"/>
            <a:ext cx="91098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Increasing healthcare coverage by government to the large rural population creates growing demand for pharmaceutical products.</a:t>
            </a:r>
          </a:p>
          <a:p>
            <a:pPr marL="804849" lvl="1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Primary health care service coverage reached 100% in 2015</a:t>
            </a:r>
          </a:p>
          <a:p>
            <a:pPr marL="804849" lvl="1" indent="-285750">
              <a:buFont typeface="Wingdings" panose="05000000000000000000" pitchFamily="2" charset="2"/>
              <a:buChar char="§"/>
            </a:pPr>
            <a:endParaRPr lang="en-US" alt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Awareness, diagnosis and treatment are increasing</a:t>
            </a:r>
          </a:p>
          <a:p>
            <a:pPr marL="804849" lvl="1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High burden of communicable diseases: malaria, HIV/AIDS, TB</a:t>
            </a:r>
          </a:p>
          <a:p>
            <a:pPr marL="804849" lvl="1" indent="-285750">
              <a:buFont typeface="Wingdings" panose="05000000000000000000" pitchFamily="2" charset="2"/>
              <a:buChar char="§"/>
            </a:pPr>
            <a:r>
              <a:rPr lang="en-US" altLang="en-US" sz="1800" dirty="0"/>
              <a:t>Prevalence of non-communicable diseases: diabetes, cancer, hypertension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B54100BB-5324-4D33-8C18-CA3D2E591A9C}"/>
              </a:ext>
            </a:extLst>
          </p:cNvPr>
          <p:cNvCxnSpPr>
            <a:cxnSpLocks/>
          </p:cNvCxnSpPr>
          <p:nvPr/>
        </p:nvCxnSpPr>
        <p:spPr>
          <a:xfrm>
            <a:off x="3285342" y="4388932"/>
            <a:ext cx="9109858" cy="0"/>
          </a:xfrm>
          <a:prstGeom prst="line">
            <a:avLst/>
          </a:prstGeom>
          <a:ln w="19050">
            <a:solidFill>
              <a:srgbClr val="1F4E7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9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0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1.72900000000000009237E+00&quot;&gt;&lt;m_msothmcolidx val=&quot;0&quot;/&gt;&lt;m_rgb r=&quot;50&quot; g=&quot;B9&quot; b=&quot;C1&quot;/&gt;&lt;m_nBrightness tagver0=&quot;26206&quot; tagname0=&quot;m_nBrightnessUNRECOGNIZED&quot; val=&quot;0&quot;/&gt;&lt;/elem&gt;&lt;elem m_fUsage=&quot;1.55610000000000003872E+00&quot;&gt;&lt;m_msothmcolidx val=&quot;0&quot;/&gt;&lt;m_rgb r=&quot;54&quot; g=&quot;84&quot; b=&quot;9A&quot;/&gt;&lt;m_nBrightness tagver0=&quot;26206&quot; tagname0=&quot;m_nBrightnessUNRECOGNIZED&quot; val=&quot;0&quot;/&gt;&lt;/elem&gt;&lt;elem m_fUsage=&quot;8.10000000000000053291E-01&quot;&gt;&lt;m_msothmcolidx val=&quot;0&quot;/&gt;&lt;m_rgb r=&quot;4B&quot; g=&quot;86&quot; b=&quot;6D&quot;/&gt;&lt;m_nBrightness tagver0=&quot;26206&quot; tagname0=&quot;m_nBrightnessUNRECOGNIZED&quot; val=&quot;0&quot;/&gt;&lt;/elem&gt;&lt;elem m_fUsage=&quot;5.90490000000000181402E-01&quot;&gt;&lt;m_msothmcolidx val=&quot;0&quot;/&gt;&lt;m_rgb r=&quot;00&quot; g=&quot;20&quot; b=&quot;6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TitleAndEndImag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pOzXW_RtehcwsDkPOMj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roZzFMQpaniv.yamOvn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cO._6xQEaJUaI1CZkZj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FF71LtQay9rf.UPumiQ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bEzbpQQjicqLUGjy5vQ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poLMPQayGkvGGFXKii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eXniXFQfyTbVaqEM7d7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Wv1dZhRUCicEnpvd06E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cedmDlQpyZ.S8MycKzF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wanda Development Board Grid 16:9">
  <a:themeElements>
    <a:clrScheme name="Custom 3">
      <a:dk1>
        <a:srgbClr val="575757"/>
      </a:dk1>
      <a:lt1>
        <a:sysClr val="window" lastClr="FFFFFF"/>
      </a:lt1>
      <a:dk2>
        <a:srgbClr val="0E5D7F"/>
      </a:dk2>
      <a:lt2>
        <a:srgbClr val="F2F2F2"/>
      </a:lt2>
      <a:accent1>
        <a:srgbClr val="083448"/>
      </a:accent1>
      <a:accent2>
        <a:srgbClr val="0D5271"/>
      </a:accent2>
      <a:accent3>
        <a:srgbClr val="FFC010"/>
      </a:accent3>
      <a:accent4>
        <a:srgbClr val="3EB5EA"/>
      </a:accent4>
      <a:accent5>
        <a:srgbClr val="6E6F73"/>
      </a:accent5>
      <a:accent6>
        <a:srgbClr val="E00070"/>
      </a:accent6>
      <a:hlink>
        <a:srgbClr val="006CB7"/>
      </a:hlink>
      <a:folHlink>
        <a:srgbClr val="099BFF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BA74"/>
        </a:solidFill>
        <a:ln w="9525" cap="rnd" cmpd="sng" algn="ctr">
          <a:solidFill>
            <a:srgbClr val="29BA7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5"/>
          </a:solidFill>
          <a:prstDash val="sysDot"/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flat" cmpd="sng" algn="ctr">
          <a:solidFill>
            <a:schemeClr val="accent5"/>
          </a:solidFill>
          <a:prstDash val="solid"/>
          <a:round/>
          <a:headEnd type="none" w="med" len="med"/>
          <a:tailEnd type="none" w="med" len="med"/>
        </a:ln>
      </a:spPr>
      <a:bodyPr wrap="square" lIns="0" tIns="0" rIns="0" bIns="0" rtlCol="0" anchor="ctr">
        <a:noAutofit/>
      </a:bodyPr>
      <a:lstStyle>
        <a:defPPr algn="ctr">
          <a:lnSpc>
            <a:spcPct val="90000"/>
          </a:lnSpc>
          <a:spcAft>
            <a:spcPts val="600"/>
          </a:spcAft>
          <a:defRPr sz="1200" dirty="0" smtClean="0"/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xmlns="" name="Blank_16x9.potx" id="{F1417891-ADEE-4A5A-84BF-A61365689D8D}" vid="{7D249777-7FCF-437A-B862-D77B0EF45D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F20A36E34CA4DB0DB4635D3998AC1" ma:contentTypeVersion="10" ma:contentTypeDescription="Create a new document." ma:contentTypeScope="" ma:versionID="56d394cce0a6d1ea472e091ee93fb49f">
  <xsd:schema xmlns:xsd="http://www.w3.org/2001/XMLSchema" xmlns:xs="http://www.w3.org/2001/XMLSchema" xmlns:p="http://schemas.microsoft.com/office/2006/metadata/properties" xmlns:ns3="87cc9598-2264-4c41-9285-c84317f05f2e" xmlns:ns4="1f642384-f4a2-465b-9f8d-01702ab04914" targetNamespace="http://schemas.microsoft.com/office/2006/metadata/properties" ma:root="true" ma:fieldsID="cb7fcef16191b897bfc924b3fddbcc39" ns3:_="" ns4:_="">
    <xsd:import namespace="87cc9598-2264-4c41-9285-c84317f05f2e"/>
    <xsd:import namespace="1f642384-f4a2-465b-9f8d-01702ab049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c9598-2264-4c41-9285-c84317f05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42384-f4a2-465b-9f8d-01702ab049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3DE9EA-A11C-40E6-8C0B-00997B2C957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F3FD48-1EE7-4909-900F-015452812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cc9598-2264-4c41-9285-c84317f05f2e"/>
    <ds:schemaRef ds:uri="1f642384-f4a2-465b-9f8d-01702ab049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97853-CA75-4EDC-8DF2-F5CB45B0DA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32185</TotalTime>
  <Words>1246</Words>
  <Application>Microsoft Office PowerPoint</Application>
  <PresentationFormat>Custom</PresentationFormat>
  <Paragraphs>168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Rwanda Development Board Grid 16:9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Ewenetu Feleke</dc:creator>
  <cp:keywords>Focus on Pharmaceutical</cp:keywords>
  <cp:lastModifiedBy>serkalem yetesha</cp:lastModifiedBy>
  <cp:revision>991</cp:revision>
  <cp:lastPrinted>2018-08-10T06:05:26Z</cp:lastPrinted>
  <dcterms:created xsi:type="dcterms:W3CDTF">2016-02-01T08:39:25Z</dcterms:created>
  <dcterms:modified xsi:type="dcterms:W3CDTF">2021-02-03T06:28:48Z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0x0101005A5F20A36E34CA4DB0DB4635D3998AC1</vt:lpwstr>
  </property>
</Properties>
</file>